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7" r:id="rId2"/>
    <p:sldId id="264" r:id="rId3"/>
    <p:sldId id="268" r:id="rId4"/>
    <p:sldId id="266" r:id="rId5"/>
    <p:sldId id="262" r:id="rId6"/>
    <p:sldId id="267" r:id="rId7"/>
    <p:sldId id="260" r:id="rId8"/>
    <p:sldId id="263" r:id="rId9"/>
    <p:sldId id="270" r:id="rId10"/>
    <p:sldId id="272" r:id="rId11"/>
    <p:sldId id="273" r:id="rId12"/>
    <p:sldId id="274" r:id="rId13"/>
    <p:sldId id="275"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1887"/>
    <a:srgbClr val="3333FF"/>
    <a:srgbClr val="000099"/>
    <a:srgbClr val="003300"/>
    <a:srgbClr val="0000CC"/>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36" y="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ea typeface="ＭＳ Ｐゴシック" pitchFamily="-107" charset="-128"/>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ea typeface="ＭＳ Ｐゴシック" pitchFamily="-107" charset="-128"/>
              </a:defRPr>
            </a:lvl1pPr>
          </a:lstStyle>
          <a:p>
            <a:pPr>
              <a:defRPr/>
            </a:pPr>
            <a:fld id="{312A931F-7E4E-4315-9002-BDB7780D6744}" type="datetime1">
              <a:rPr lang="en-US"/>
              <a:pPr>
                <a:defRPr/>
              </a:pPr>
              <a:t>8/31/2012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ea typeface="ＭＳ Ｐゴシック" pitchFamily="-107"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ea typeface="ＭＳ Ｐゴシック" pitchFamily="-107" charset="-128"/>
              </a:defRPr>
            </a:lvl1pPr>
          </a:lstStyle>
          <a:p>
            <a:pPr>
              <a:defRPr/>
            </a:pPr>
            <a:fld id="{3936B29E-521F-44AF-AF13-6F8B16B85E16}" type="slidenum">
              <a:rPr lang="en-US"/>
              <a:pPr>
                <a:defRPr/>
              </a:pPr>
              <a:t>‹#›</a:t>
            </a:fld>
            <a:endParaRPr lang="en-US"/>
          </a:p>
        </p:txBody>
      </p:sp>
    </p:spTree>
    <p:extLst>
      <p:ext uri="{BB962C8B-B14F-4D97-AF65-F5344CB8AC3E}">
        <p14:creationId xmlns:p14="http://schemas.microsoft.com/office/powerpoint/2010/main" val="6811619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pitchFamily="-107" charset="-128"/>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smtClean="0">
              <a:ea typeface="ＭＳ Ｐゴシック" pitchFamily="34" charset="-128"/>
            </a:endParaRPr>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3FF445D-39EA-4DED-95EE-801596DDCE8C}" type="slidenum">
              <a:rPr lang="en-US" smtClean="0"/>
              <a:pPr eaLnBrk="1" hangingPunct="1"/>
              <a:t>3</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smtClean="0">
                <a:solidFill>
                  <a:schemeClr val="bg1"/>
                </a:solidFill>
                <a:ea typeface="ＭＳ Ｐゴシック" pitchFamily="34" charset="-128"/>
              </a:rPr>
              <a:t>Building upon the success of the Beckman@Science program, the Kids@Science organization proposes a strategic county-wide professional development model to address the needs of K-6 science education.  With the changes in science standards demanding higher rigor and deeper level of critical thinking among our students, educators across the county need professional development to meet the demands of the Next Generation Science Standards</a:t>
            </a:r>
            <a:endParaRPr lang="en-US" smtClean="0">
              <a:ea typeface="ＭＳ Ｐゴシック" pitchFamily="34" charset="-128"/>
            </a:endParaRPr>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85D56256-CC88-4BD0-B291-C921E420594A}" type="slidenum">
              <a:rPr lang="en-US" smtClean="0"/>
              <a:pPr eaLnBrk="1" hangingPunct="1"/>
              <a:t>4</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smtClean="0">
              <a:ea typeface="ＭＳ Ｐゴシック" pitchFamily="34" charset="-128"/>
            </a:endParaRPr>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01B93408-1141-4D21-87B5-2E16654CCC7E}" type="slidenum">
              <a:rPr lang="en-US" smtClean="0"/>
              <a:pPr eaLnBrk="1" hangingPunct="1"/>
              <a:t>5</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smtClean="0">
              <a:ea typeface="ＭＳ Ｐゴシック" pitchFamily="34" charset="-128"/>
            </a:endParaRPr>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0D35A419-2B65-4869-9797-7A4B81E058C7}" type="slidenum">
              <a:rPr lang="en-US" smtClean="0"/>
              <a:pPr eaLnBrk="1" hangingPunct="1"/>
              <a:t>6</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468C24D-7C5A-42C6-A2CE-73FEDAEB6B3F}" type="slidenum">
              <a:rPr lang="en-US"/>
              <a:pPr>
                <a:defRPr/>
              </a:pPr>
              <a:t>‹#›</a:t>
            </a:fld>
            <a:endParaRPr lang="en-US"/>
          </a:p>
        </p:txBody>
      </p:sp>
    </p:spTree>
    <p:extLst>
      <p:ext uri="{BB962C8B-B14F-4D97-AF65-F5344CB8AC3E}">
        <p14:creationId xmlns:p14="http://schemas.microsoft.com/office/powerpoint/2010/main" val="750904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F16507C-8893-41CD-944A-91C284A4EE28}" type="slidenum">
              <a:rPr lang="en-US"/>
              <a:pPr>
                <a:defRPr/>
              </a:pPr>
              <a:t>‹#›</a:t>
            </a:fld>
            <a:endParaRPr lang="en-US"/>
          </a:p>
        </p:txBody>
      </p:sp>
    </p:spTree>
    <p:extLst>
      <p:ext uri="{BB962C8B-B14F-4D97-AF65-F5344CB8AC3E}">
        <p14:creationId xmlns:p14="http://schemas.microsoft.com/office/powerpoint/2010/main" val="1261109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24F549D-057D-4881-AFEF-013B31341691}" type="slidenum">
              <a:rPr lang="en-US"/>
              <a:pPr>
                <a:defRPr/>
              </a:pPr>
              <a:t>‹#›</a:t>
            </a:fld>
            <a:endParaRPr lang="en-US"/>
          </a:p>
        </p:txBody>
      </p:sp>
    </p:spTree>
    <p:extLst>
      <p:ext uri="{BB962C8B-B14F-4D97-AF65-F5344CB8AC3E}">
        <p14:creationId xmlns:p14="http://schemas.microsoft.com/office/powerpoint/2010/main" val="2611148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FAFB64-AAE1-4483-9E0A-B2233074B6BD}" type="slidenum">
              <a:rPr lang="en-US"/>
              <a:pPr>
                <a:defRPr/>
              </a:pPr>
              <a:t>‹#›</a:t>
            </a:fld>
            <a:endParaRPr lang="en-US"/>
          </a:p>
        </p:txBody>
      </p:sp>
    </p:spTree>
    <p:extLst>
      <p:ext uri="{BB962C8B-B14F-4D97-AF65-F5344CB8AC3E}">
        <p14:creationId xmlns:p14="http://schemas.microsoft.com/office/powerpoint/2010/main" val="287923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1612D3E-FCF2-48F7-9E7C-09DA2D27F5D4}" type="slidenum">
              <a:rPr lang="en-US"/>
              <a:pPr>
                <a:defRPr/>
              </a:pPr>
              <a:t>‹#›</a:t>
            </a:fld>
            <a:endParaRPr lang="en-US"/>
          </a:p>
        </p:txBody>
      </p:sp>
    </p:spTree>
    <p:extLst>
      <p:ext uri="{BB962C8B-B14F-4D97-AF65-F5344CB8AC3E}">
        <p14:creationId xmlns:p14="http://schemas.microsoft.com/office/powerpoint/2010/main" val="2997817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0A3D269-25A3-4053-8698-FE5A7340C52D}" type="slidenum">
              <a:rPr lang="en-US"/>
              <a:pPr>
                <a:defRPr/>
              </a:pPr>
              <a:t>‹#›</a:t>
            </a:fld>
            <a:endParaRPr lang="en-US"/>
          </a:p>
        </p:txBody>
      </p:sp>
    </p:spTree>
    <p:extLst>
      <p:ext uri="{BB962C8B-B14F-4D97-AF65-F5344CB8AC3E}">
        <p14:creationId xmlns:p14="http://schemas.microsoft.com/office/powerpoint/2010/main" val="3515145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B407EC5-285D-434B-BE81-49F1B94A164E}" type="slidenum">
              <a:rPr lang="en-US"/>
              <a:pPr>
                <a:defRPr/>
              </a:pPr>
              <a:t>‹#›</a:t>
            </a:fld>
            <a:endParaRPr lang="en-US"/>
          </a:p>
        </p:txBody>
      </p:sp>
    </p:spTree>
    <p:extLst>
      <p:ext uri="{BB962C8B-B14F-4D97-AF65-F5344CB8AC3E}">
        <p14:creationId xmlns:p14="http://schemas.microsoft.com/office/powerpoint/2010/main" val="1759935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D11D0F4-1BF9-4151-8674-88F553382A24}" type="slidenum">
              <a:rPr lang="en-US"/>
              <a:pPr>
                <a:defRPr/>
              </a:pPr>
              <a:t>‹#›</a:t>
            </a:fld>
            <a:endParaRPr lang="en-US"/>
          </a:p>
        </p:txBody>
      </p:sp>
    </p:spTree>
    <p:extLst>
      <p:ext uri="{BB962C8B-B14F-4D97-AF65-F5344CB8AC3E}">
        <p14:creationId xmlns:p14="http://schemas.microsoft.com/office/powerpoint/2010/main" val="3442480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DCA0F05-9593-4AD4-A068-EC5409EE6572}" type="slidenum">
              <a:rPr lang="en-US"/>
              <a:pPr>
                <a:defRPr/>
              </a:pPr>
              <a:t>‹#›</a:t>
            </a:fld>
            <a:endParaRPr lang="en-US"/>
          </a:p>
        </p:txBody>
      </p:sp>
    </p:spTree>
    <p:extLst>
      <p:ext uri="{BB962C8B-B14F-4D97-AF65-F5344CB8AC3E}">
        <p14:creationId xmlns:p14="http://schemas.microsoft.com/office/powerpoint/2010/main" val="3584119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E241A07-8E89-41FE-941C-E47D22ACC426}" type="slidenum">
              <a:rPr lang="en-US"/>
              <a:pPr>
                <a:defRPr/>
              </a:pPr>
              <a:t>‹#›</a:t>
            </a:fld>
            <a:endParaRPr lang="en-US"/>
          </a:p>
        </p:txBody>
      </p:sp>
    </p:spTree>
    <p:extLst>
      <p:ext uri="{BB962C8B-B14F-4D97-AF65-F5344CB8AC3E}">
        <p14:creationId xmlns:p14="http://schemas.microsoft.com/office/powerpoint/2010/main" val="144221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DF90628-D909-4734-B5F2-33CC978BD22D}" type="slidenum">
              <a:rPr lang="en-US"/>
              <a:pPr>
                <a:defRPr/>
              </a:pPr>
              <a:t>‹#›</a:t>
            </a:fld>
            <a:endParaRPr lang="en-US"/>
          </a:p>
        </p:txBody>
      </p:sp>
    </p:spTree>
    <p:extLst>
      <p:ext uri="{BB962C8B-B14F-4D97-AF65-F5344CB8AC3E}">
        <p14:creationId xmlns:p14="http://schemas.microsoft.com/office/powerpoint/2010/main" val="394651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ＭＳ Ｐゴシック" pitchFamily="-107" charset="-128"/>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ＭＳ Ｐゴシック" pitchFamily="-107" charset="-128"/>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pitchFamily="-107" charset="-128"/>
              </a:defRPr>
            </a:lvl1pPr>
          </a:lstStyle>
          <a:p>
            <a:pPr>
              <a:defRPr/>
            </a:pPr>
            <a:fld id="{2B098530-1D66-4E87-A507-B3085E028F3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ＭＳ Ｐゴシック" pitchFamily="-107" charset="-128"/>
          <a:cs typeface="ＭＳ Ｐゴシック" pitchFamily="-107" charset="-128"/>
        </a:defRPr>
      </a:lvl1pPr>
      <a:lvl2pPr algn="ctr" rtl="0" eaLnBrk="0" fontAlgn="base" hangingPunct="0">
        <a:spcBef>
          <a:spcPct val="0"/>
        </a:spcBef>
        <a:spcAft>
          <a:spcPct val="0"/>
        </a:spcAft>
        <a:defRPr sz="4400">
          <a:solidFill>
            <a:schemeClr val="tx2"/>
          </a:solidFill>
          <a:latin typeface="Franklin Gothic Medium" pitchFamily="34" charset="0"/>
          <a:ea typeface="ＭＳ Ｐゴシック" pitchFamily="-107" charset="-128"/>
          <a:cs typeface="ＭＳ Ｐゴシック" pitchFamily="-107" charset="-128"/>
        </a:defRPr>
      </a:lvl2pPr>
      <a:lvl3pPr algn="ctr" rtl="0" eaLnBrk="0" fontAlgn="base" hangingPunct="0">
        <a:spcBef>
          <a:spcPct val="0"/>
        </a:spcBef>
        <a:spcAft>
          <a:spcPct val="0"/>
        </a:spcAft>
        <a:defRPr sz="4400">
          <a:solidFill>
            <a:schemeClr val="tx2"/>
          </a:solidFill>
          <a:latin typeface="Franklin Gothic Medium" pitchFamily="34" charset="0"/>
          <a:ea typeface="ＭＳ Ｐゴシック" pitchFamily="-107" charset="-128"/>
          <a:cs typeface="ＭＳ Ｐゴシック" pitchFamily="-107" charset="-128"/>
        </a:defRPr>
      </a:lvl3pPr>
      <a:lvl4pPr algn="ctr" rtl="0" eaLnBrk="0" fontAlgn="base" hangingPunct="0">
        <a:spcBef>
          <a:spcPct val="0"/>
        </a:spcBef>
        <a:spcAft>
          <a:spcPct val="0"/>
        </a:spcAft>
        <a:defRPr sz="4400">
          <a:solidFill>
            <a:schemeClr val="tx2"/>
          </a:solidFill>
          <a:latin typeface="Franklin Gothic Medium" pitchFamily="34" charset="0"/>
          <a:ea typeface="ＭＳ Ｐゴシック" pitchFamily="-107" charset="-128"/>
          <a:cs typeface="ＭＳ Ｐゴシック" pitchFamily="-107" charset="-128"/>
        </a:defRPr>
      </a:lvl4pPr>
      <a:lvl5pPr algn="ctr" rtl="0" eaLnBrk="0" fontAlgn="base" hangingPunct="0">
        <a:spcBef>
          <a:spcPct val="0"/>
        </a:spcBef>
        <a:spcAft>
          <a:spcPct val="0"/>
        </a:spcAft>
        <a:defRPr sz="4400">
          <a:solidFill>
            <a:schemeClr val="tx2"/>
          </a:solidFill>
          <a:latin typeface="Franklin Gothic Medium" pitchFamily="34" charset="0"/>
          <a:ea typeface="ＭＳ Ｐゴシック" pitchFamily="-107" charset="-128"/>
          <a:cs typeface="ＭＳ Ｐゴシック" pitchFamily="-107" charset="-128"/>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7" charset="-128"/>
          <a:cs typeface="ＭＳ Ｐゴシック" pitchFamily="-107"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mailto:kidsatscience@gmail.com"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3"/>
          <p:cNvSpPr txBox="1">
            <a:spLocks noChangeArrowheads="1"/>
          </p:cNvSpPr>
          <p:nvPr/>
        </p:nvSpPr>
        <p:spPr bwMode="auto">
          <a:xfrm>
            <a:off x="1470025" y="4419600"/>
            <a:ext cx="6683375"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r>
              <a:rPr lang="en-US" sz="4800" b="1">
                <a:latin typeface="Tekton Pro" pitchFamily="34" charset="0"/>
              </a:rPr>
              <a:t>STEM Specialists </a:t>
            </a:r>
          </a:p>
          <a:p>
            <a:pPr algn="ctr" eaLnBrk="1" hangingPunct="1"/>
            <a:r>
              <a:rPr lang="en-US" sz="4800" b="1">
                <a:latin typeface="Tekton Pro" pitchFamily="34" charset="0"/>
              </a:rPr>
              <a:t>for the Next Generation</a:t>
            </a:r>
          </a:p>
        </p:txBody>
      </p:sp>
      <p:pic>
        <p:nvPicPr>
          <p:cNvPr id="2051" name="Picture 4"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0025" y="609600"/>
            <a:ext cx="6324600" cy="3686175"/>
          </a:xfrm>
          <a:prstGeom prst="rect">
            <a:avLst/>
          </a:prstGeom>
          <a:noFill/>
          <a:ln w="762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066800" y="1676400"/>
          <a:ext cx="7502525" cy="4975226"/>
        </p:xfrm>
        <a:graphic>
          <a:graphicData uri="http://schemas.openxmlformats.org/drawingml/2006/table">
            <a:tbl>
              <a:tblPr firstRow="1" firstCol="1" bandRow="1"/>
              <a:tblGrid>
                <a:gridCol w="3330828"/>
                <a:gridCol w="4171697"/>
              </a:tblGrid>
              <a:tr h="1239920">
                <a:tc>
                  <a:txBody>
                    <a:bodyPr/>
                    <a:lstStyle/>
                    <a:p>
                      <a:pPr marL="0" marR="0" algn="ctr">
                        <a:lnSpc>
                          <a:spcPct val="113000"/>
                        </a:lnSpc>
                        <a:spcBef>
                          <a:spcPts val="0"/>
                        </a:spcBef>
                        <a:spcAft>
                          <a:spcPts val="59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3600" b="1" kern="1400" dirty="0">
                          <a:solidFill>
                            <a:srgbClr val="000000"/>
                          </a:solidFill>
                          <a:effectLst/>
                          <a:latin typeface="Arial Narrow"/>
                          <a:ea typeface="Times New Roman"/>
                        </a:rPr>
                        <a:t>Number of Students K-6</a:t>
                      </a:r>
                      <a:endParaRPr lang="en-US" sz="3600" kern="1400" dirty="0">
                        <a:solidFill>
                          <a:srgbClr val="000000"/>
                        </a:solidFill>
                        <a:effectLst/>
                        <a:latin typeface="Times New Roman"/>
                        <a:ea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marL="0" marR="0" algn="ctr">
                        <a:lnSpc>
                          <a:spcPct val="113000"/>
                        </a:lnSpc>
                        <a:spcBef>
                          <a:spcPts val="0"/>
                        </a:spcBef>
                        <a:spcAft>
                          <a:spcPts val="59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3600" b="1" kern="1400" dirty="0">
                          <a:solidFill>
                            <a:srgbClr val="000000"/>
                          </a:solidFill>
                          <a:effectLst/>
                          <a:latin typeface="Arial Narrow"/>
                          <a:ea typeface="Times New Roman"/>
                        </a:rPr>
                        <a:t> Maximum Number of STEM Nominees</a:t>
                      </a:r>
                      <a:endParaRPr lang="en-US" sz="3600" kern="1400" dirty="0">
                        <a:solidFill>
                          <a:srgbClr val="000000"/>
                        </a:solidFill>
                        <a:effectLst/>
                        <a:latin typeface="Times New Roman"/>
                        <a:ea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r>
              <a:tr h="622551">
                <a:tc>
                  <a:txBody>
                    <a:bodyPr/>
                    <a:lstStyle/>
                    <a:p>
                      <a:pPr marL="0" marR="0" algn="ctr">
                        <a:lnSpc>
                          <a:spcPct val="113000"/>
                        </a:lnSpc>
                        <a:spcBef>
                          <a:spcPts val="0"/>
                        </a:spcBef>
                        <a:spcAft>
                          <a:spcPts val="59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3600" kern="1400" baseline="0" dirty="0">
                          <a:solidFill>
                            <a:srgbClr val="000000"/>
                          </a:solidFill>
                          <a:effectLst/>
                          <a:latin typeface="Arial Narrow"/>
                          <a:ea typeface="Times New Roman"/>
                        </a:rPr>
                        <a:t>1 – 1,000</a:t>
                      </a:r>
                      <a:endParaRPr lang="en-US" sz="3600" kern="1400" baseline="0" dirty="0">
                        <a:solidFill>
                          <a:srgbClr val="000000"/>
                        </a:solidFill>
                        <a:effectLst/>
                        <a:latin typeface="Times New Roman"/>
                        <a:ea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3000"/>
                        </a:lnSpc>
                        <a:spcBef>
                          <a:spcPts val="0"/>
                        </a:spcBef>
                        <a:spcAft>
                          <a:spcPts val="59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3600" kern="1400" baseline="0" dirty="0">
                          <a:solidFill>
                            <a:srgbClr val="000000"/>
                          </a:solidFill>
                          <a:effectLst/>
                          <a:latin typeface="Arial Narrow"/>
                          <a:ea typeface="Times New Roman"/>
                        </a:rPr>
                        <a:t>1</a:t>
                      </a:r>
                      <a:endParaRPr lang="en-US" sz="3600" kern="1400" baseline="0" dirty="0">
                        <a:solidFill>
                          <a:srgbClr val="000000"/>
                        </a:solidFill>
                        <a:effectLst/>
                        <a:latin typeface="Times New Roman"/>
                        <a:ea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2551">
                <a:tc>
                  <a:txBody>
                    <a:bodyPr/>
                    <a:lstStyle/>
                    <a:p>
                      <a:pPr marL="0" marR="0" algn="ctr">
                        <a:lnSpc>
                          <a:spcPct val="113000"/>
                        </a:lnSpc>
                        <a:spcBef>
                          <a:spcPts val="0"/>
                        </a:spcBef>
                        <a:spcAft>
                          <a:spcPts val="59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3600" kern="1400" baseline="0" dirty="0">
                          <a:solidFill>
                            <a:srgbClr val="000000"/>
                          </a:solidFill>
                          <a:effectLst/>
                          <a:latin typeface="Arial Narrow"/>
                          <a:ea typeface="Times New Roman"/>
                        </a:rPr>
                        <a:t>1,001 - 3,000</a:t>
                      </a:r>
                      <a:endParaRPr lang="en-US" sz="3600" kern="1400" baseline="0" dirty="0">
                        <a:solidFill>
                          <a:srgbClr val="000000"/>
                        </a:solidFill>
                        <a:effectLst/>
                        <a:latin typeface="Times New Roman"/>
                        <a:ea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3000"/>
                        </a:lnSpc>
                        <a:spcBef>
                          <a:spcPts val="0"/>
                        </a:spcBef>
                        <a:spcAft>
                          <a:spcPts val="59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3600" kern="1400" baseline="0" dirty="0">
                          <a:solidFill>
                            <a:srgbClr val="000000"/>
                          </a:solidFill>
                          <a:effectLst/>
                          <a:latin typeface="Arial Narrow"/>
                          <a:ea typeface="Times New Roman"/>
                        </a:rPr>
                        <a:t>2</a:t>
                      </a:r>
                      <a:endParaRPr lang="en-US" sz="3600" kern="1400" baseline="0" dirty="0">
                        <a:solidFill>
                          <a:srgbClr val="000000"/>
                        </a:solidFill>
                        <a:effectLst/>
                        <a:latin typeface="Times New Roman"/>
                        <a:ea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2551">
                <a:tc>
                  <a:txBody>
                    <a:bodyPr/>
                    <a:lstStyle/>
                    <a:p>
                      <a:pPr marL="0" marR="0" algn="ctr">
                        <a:lnSpc>
                          <a:spcPct val="113000"/>
                        </a:lnSpc>
                        <a:spcBef>
                          <a:spcPts val="0"/>
                        </a:spcBef>
                        <a:spcAft>
                          <a:spcPts val="59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3600" kern="1400" baseline="0">
                          <a:solidFill>
                            <a:srgbClr val="000000"/>
                          </a:solidFill>
                          <a:effectLst/>
                          <a:latin typeface="Arial Narrow"/>
                          <a:ea typeface="Times New Roman"/>
                        </a:rPr>
                        <a:t>3,001 - 6,000</a:t>
                      </a:r>
                      <a:endParaRPr lang="en-US" sz="3600" kern="1400" baseline="0">
                        <a:solidFill>
                          <a:srgbClr val="000000"/>
                        </a:solidFill>
                        <a:effectLst/>
                        <a:latin typeface="Times New Roman"/>
                        <a:ea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3000"/>
                        </a:lnSpc>
                        <a:spcBef>
                          <a:spcPts val="0"/>
                        </a:spcBef>
                        <a:spcAft>
                          <a:spcPts val="59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3600" kern="1400" baseline="0" dirty="0">
                          <a:solidFill>
                            <a:srgbClr val="000000"/>
                          </a:solidFill>
                          <a:effectLst/>
                          <a:latin typeface="Arial Narrow"/>
                          <a:ea typeface="Times New Roman"/>
                        </a:rPr>
                        <a:t>4</a:t>
                      </a:r>
                      <a:endParaRPr lang="en-US" sz="3600" kern="1400" baseline="0" dirty="0">
                        <a:solidFill>
                          <a:srgbClr val="000000"/>
                        </a:solidFill>
                        <a:effectLst/>
                        <a:latin typeface="Times New Roman"/>
                        <a:ea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2551">
                <a:tc>
                  <a:txBody>
                    <a:bodyPr/>
                    <a:lstStyle/>
                    <a:p>
                      <a:pPr marL="0" marR="0" algn="ctr">
                        <a:lnSpc>
                          <a:spcPct val="113000"/>
                        </a:lnSpc>
                        <a:spcBef>
                          <a:spcPts val="0"/>
                        </a:spcBef>
                        <a:spcAft>
                          <a:spcPts val="59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3600" kern="1400" baseline="0">
                          <a:solidFill>
                            <a:srgbClr val="000000"/>
                          </a:solidFill>
                          <a:effectLst/>
                          <a:latin typeface="Arial Narrow"/>
                          <a:ea typeface="Times New Roman"/>
                        </a:rPr>
                        <a:t>6,001 - 10,000</a:t>
                      </a:r>
                      <a:endParaRPr lang="en-US" sz="3600" kern="1400" baseline="0">
                        <a:solidFill>
                          <a:srgbClr val="000000"/>
                        </a:solidFill>
                        <a:effectLst/>
                        <a:latin typeface="Times New Roman"/>
                        <a:ea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3000"/>
                        </a:lnSpc>
                        <a:spcBef>
                          <a:spcPts val="0"/>
                        </a:spcBef>
                        <a:spcAft>
                          <a:spcPts val="59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3600" kern="1400" baseline="0" dirty="0">
                          <a:solidFill>
                            <a:srgbClr val="000000"/>
                          </a:solidFill>
                          <a:effectLst/>
                          <a:latin typeface="Arial Narrow"/>
                          <a:ea typeface="Times New Roman"/>
                        </a:rPr>
                        <a:t>6</a:t>
                      </a:r>
                      <a:endParaRPr lang="en-US" sz="3600" kern="1400" baseline="0" dirty="0">
                        <a:solidFill>
                          <a:srgbClr val="000000"/>
                        </a:solidFill>
                        <a:effectLst/>
                        <a:latin typeface="Times New Roman"/>
                        <a:ea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2551">
                <a:tc>
                  <a:txBody>
                    <a:bodyPr/>
                    <a:lstStyle/>
                    <a:p>
                      <a:pPr marL="0" marR="0" algn="ctr">
                        <a:lnSpc>
                          <a:spcPct val="113000"/>
                        </a:lnSpc>
                        <a:spcBef>
                          <a:spcPts val="0"/>
                        </a:spcBef>
                        <a:spcAft>
                          <a:spcPts val="59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3600" kern="1400" baseline="0">
                          <a:solidFill>
                            <a:srgbClr val="000000"/>
                          </a:solidFill>
                          <a:effectLst/>
                          <a:latin typeface="Arial Narrow"/>
                          <a:ea typeface="Times New Roman"/>
                        </a:rPr>
                        <a:t>10,001 - 14,000</a:t>
                      </a:r>
                      <a:endParaRPr lang="en-US" sz="3600" kern="1400" baseline="0">
                        <a:solidFill>
                          <a:srgbClr val="000000"/>
                        </a:solidFill>
                        <a:effectLst/>
                        <a:latin typeface="Times New Roman"/>
                        <a:ea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3000"/>
                        </a:lnSpc>
                        <a:spcBef>
                          <a:spcPts val="0"/>
                        </a:spcBef>
                        <a:spcAft>
                          <a:spcPts val="59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3600" kern="1400" baseline="0" dirty="0">
                          <a:solidFill>
                            <a:srgbClr val="000000"/>
                          </a:solidFill>
                          <a:effectLst/>
                          <a:latin typeface="Arial Narrow"/>
                          <a:ea typeface="Times New Roman"/>
                        </a:rPr>
                        <a:t>8</a:t>
                      </a:r>
                      <a:endParaRPr lang="en-US" sz="3600" kern="1400" baseline="0" dirty="0">
                        <a:solidFill>
                          <a:srgbClr val="000000"/>
                        </a:solidFill>
                        <a:effectLst/>
                        <a:latin typeface="Times New Roman"/>
                        <a:ea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2551">
                <a:tc>
                  <a:txBody>
                    <a:bodyPr/>
                    <a:lstStyle/>
                    <a:p>
                      <a:pPr marL="0" marR="0" algn="ctr">
                        <a:lnSpc>
                          <a:spcPct val="113000"/>
                        </a:lnSpc>
                        <a:spcBef>
                          <a:spcPts val="0"/>
                        </a:spcBef>
                        <a:spcAft>
                          <a:spcPts val="59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3600" kern="1400" baseline="0">
                          <a:solidFill>
                            <a:srgbClr val="000000"/>
                          </a:solidFill>
                          <a:effectLst/>
                          <a:latin typeface="Arial Narrow"/>
                          <a:ea typeface="Times New Roman"/>
                        </a:rPr>
                        <a:t>14,001 and up</a:t>
                      </a:r>
                      <a:endParaRPr lang="en-US" sz="3600" kern="1400" baseline="0">
                        <a:solidFill>
                          <a:srgbClr val="000000"/>
                        </a:solidFill>
                        <a:effectLst/>
                        <a:latin typeface="Times New Roman"/>
                        <a:ea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3000"/>
                        </a:lnSpc>
                        <a:spcBef>
                          <a:spcPts val="0"/>
                        </a:spcBef>
                        <a:spcAft>
                          <a:spcPts val="59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3600" kern="1400" baseline="0" dirty="0">
                          <a:solidFill>
                            <a:srgbClr val="000000"/>
                          </a:solidFill>
                          <a:effectLst/>
                          <a:latin typeface="Arial Narrow"/>
                          <a:ea typeface="Times New Roman"/>
                        </a:rPr>
                        <a:t>10</a:t>
                      </a:r>
                      <a:endParaRPr lang="en-US" sz="3600" kern="1400" baseline="0" dirty="0">
                        <a:solidFill>
                          <a:srgbClr val="000000"/>
                        </a:solidFill>
                        <a:effectLst/>
                        <a:latin typeface="Times New Roman"/>
                        <a:ea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11292" name="Picture 4"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457200"/>
            <a:ext cx="1676400" cy="976313"/>
          </a:xfrm>
          <a:prstGeom prst="rect">
            <a:avLst/>
          </a:prstGeom>
          <a:noFill/>
          <a:ln w="762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1293" name="WordArt 5"/>
          <p:cNvSpPr>
            <a:spLocks noChangeArrowheads="1" noChangeShapeType="1" noTextEdit="1"/>
          </p:cNvSpPr>
          <p:nvPr/>
        </p:nvSpPr>
        <p:spPr bwMode="auto">
          <a:xfrm>
            <a:off x="2209800" y="381000"/>
            <a:ext cx="5486400" cy="1066800"/>
          </a:xfrm>
          <a:prstGeom prst="rect">
            <a:avLst/>
          </a:prstGeom>
          <a:solidFill>
            <a:schemeClr val="accent2"/>
          </a:solidFill>
        </p:spPr>
        <p:txBody>
          <a:bodyPr wrap="none" fromWordArt="1">
            <a:prstTxWarp prst="textPlain">
              <a:avLst>
                <a:gd name="adj" fmla="val 50000"/>
              </a:avLst>
            </a:prstTxWarp>
          </a:bodyPr>
          <a:lstStyle/>
          <a:p>
            <a:pPr algn="ctr"/>
            <a:r>
              <a:rPr lang="en-US" sz="3600" b="1" kern="10" dirty="0">
                <a:ln w="19050">
                  <a:solidFill>
                    <a:srgbClr val="99CCFF"/>
                  </a:solidFill>
                  <a:round/>
                  <a:headEnd/>
                  <a:tailEnd/>
                </a:ln>
                <a:solidFill>
                  <a:srgbClr val="FFFF00"/>
                </a:solidFill>
                <a:effectLst>
                  <a:outerShdw dist="35921" dir="2700000" algn="ctr" rotWithShape="0">
                    <a:srgbClr val="990000">
                      <a:alpha val="74997"/>
                    </a:srgbClr>
                  </a:outerShdw>
                </a:effectLst>
                <a:latin typeface="Times New Roman"/>
                <a:cs typeface="Times New Roman"/>
              </a:rPr>
              <a:t># of Nominees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
          <p:cNvSpPr>
            <a:spLocks noChangeArrowheads="1"/>
          </p:cNvSpPr>
          <p:nvPr/>
        </p:nvSpPr>
        <p:spPr bwMode="auto">
          <a:xfrm>
            <a:off x="366713" y="1808163"/>
            <a:ext cx="8548687"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a:buFont typeface="Franklin Gothic Medium" pitchFamily="34" charset="0"/>
              <a:buAutoNum type="arabicPeriod"/>
            </a:pPr>
            <a:r>
              <a:rPr lang="en-US" sz="2000"/>
              <a:t>Minimum of five years as a classroom teacher and permanent status </a:t>
            </a:r>
          </a:p>
          <a:p>
            <a:pPr marL="342900" indent="-342900">
              <a:buFont typeface="Franklin Gothic Medium" pitchFamily="34" charset="0"/>
              <a:buAutoNum type="arabicPeriod"/>
            </a:pPr>
            <a:endParaRPr lang="en-US" sz="2000"/>
          </a:p>
          <a:p>
            <a:pPr marL="342900" indent="-342900">
              <a:buFont typeface="Franklin Gothic Medium" pitchFamily="34" charset="0"/>
              <a:buAutoNum type="arabicPeriod"/>
            </a:pPr>
            <a:r>
              <a:rPr lang="en-US" sz="2000"/>
              <a:t>Exceptionally skilled, dedicated, and inspire students of all backgrounds and abilities</a:t>
            </a:r>
          </a:p>
          <a:p>
            <a:pPr marL="342900" indent="-342900">
              <a:buFont typeface="Franklin Gothic Medium" pitchFamily="34" charset="0"/>
              <a:buAutoNum type="arabicPeriod"/>
            </a:pPr>
            <a:endParaRPr lang="en-US" sz="2000"/>
          </a:p>
          <a:p>
            <a:pPr marL="342900" indent="-342900">
              <a:buFont typeface="Franklin Gothic Medium" pitchFamily="34" charset="0"/>
              <a:buAutoNum type="arabicPeriod"/>
            </a:pPr>
            <a:r>
              <a:rPr lang="en-US" sz="2000"/>
              <a:t>Have the respect and admiration of students, parents, and colleagues and should play an active and useful role in the community as well as in the school.</a:t>
            </a:r>
          </a:p>
          <a:p>
            <a:pPr marL="342900" indent="-342900">
              <a:buFont typeface="Franklin Gothic Medium" pitchFamily="34" charset="0"/>
              <a:buAutoNum type="arabicPeriod"/>
            </a:pPr>
            <a:endParaRPr lang="en-US" sz="2000"/>
          </a:p>
          <a:p>
            <a:pPr marL="342900" indent="-342900">
              <a:buFont typeface="Franklin Gothic Medium" pitchFamily="34" charset="0"/>
              <a:buAutoNum type="arabicPeriod"/>
            </a:pPr>
            <a:r>
              <a:rPr lang="en-US" sz="2000"/>
              <a:t>Poised, articulated and possess the energy to withstand a busy schedule</a:t>
            </a:r>
          </a:p>
          <a:p>
            <a:pPr marL="342900" indent="-342900">
              <a:buFont typeface="Franklin Gothic Medium" pitchFamily="34" charset="0"/>
              <a:buAutoNum type="arabicPeriod"/>
            </a:pPr>
            <a:endParaRPr lang="en-US" sz="2000"/>
          </a:p>
          <a:p>
            <a:pPr marL="342900" indent="-342900">
              <a:buFont typeface="Franklin Gothic Medium" pitchFamily="34" charset="0"/>
              <a:buAutoNum type="arabicPeriod"/>
            </a:pPr>
            <a:r>
              <a:rPr lang="en-US" sz="2000"/>
              <a:t>Committed to serving as a leader in efforts to improve STEM education, schools, student performance, and the teaching profession in California. </a:t>
            </a:r>
          </a:p>
        </p:txBody>
      </p:sp>
      <p:pic>
        <p:nvPicPr>
          <p:cNvPr id="12291" name="Picture 4"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6713" y="381000"/>
            <a:ext cx="2147887" cy="1250950"/>
          </a:xfrm>
          <a:prstGeom prst="rect">
            <a:avLst/>
          </a:prstGeom>
          <a:noFill/>
          <a:ln w="762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2292" name="WordArt 5"/>
          <p:cNvSpPr>
            <a:spLocks noChangeArrowheads="1" noChangeShapeType="1" noTextEdit="1"/>
          </p:cNvSpPr>
          <p:nvPr/>
        </p:nvSpPr>
        <p:spPr bwMode="auto">
          <a:xfrm>
            <a:off x="2743200" y="381000"/>
            <a:ext cx="6172200" cy="1250950"/>
          </a:xfrm>
          <a:prstGeom prst="rect">
            <a:avLst/>
          </a:prstGeom>
          <a:solidFill>
            <a:schemeClr val="accent2"/>
          </a:solidFill>
        </p:spPr>
        <p:txBody>
          <a:bodyPr wrap="none" fromWordArt="1">
            <a:prstTxWarp prst="textPlain">
              <a:avLst>
                <a:gd name="adj" fmla="val 50000"/>
              </a:avLst>
            </a:prstTxWarp>
          </a:bodyPr>
          <a:lstStyle/>
          <a:p>
            <a:pPr algn="ctr"/>
            <a:r>
              <a:rPr lang="en-US" sz="3600" b="1" kern="10" dirty="0">
                <a:ln w="19050">
                  <a:solidFill>
                    <a:srgbClr val="99CCFF"/>
                  </a:solidFill>
                  <a:round/>
                  <a:headEnd/>
                  <a:tailEnd/>
                </a:ln>
                <a:solidFill>
                  <a:srgbClr val="FFFF00"/>
                </a:solidFill>
                <a:effectLst>
                  <a:outerShdw dist="35921" dir="2700000" algn="ctr" rotWithShape="0">
                    <a:srgbClr val="990000">
                      <a:alpha val="74997"/>
                    </a:srgbClr>
                  </a:outerShdw>
                </a:effectLst>
                <a:latin typeface="Times New Roman"/>
                <a:cs typeface="Times New Roman"/>
              </a:rPr>
              <a:t>Qualifications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4"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577850"/>
            <a:ext cx="2147888" cy="1250950"/>
          </a:xfrm>
          <a:prstGeom prst="rect">
            <a:avLst/>
          </a:prstGeom>
          <a:noFill/>
          <a:ln w="762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3315" name="WordArt 5"/>
          <p:cNvSpPr>
            <a:spLocks noChangeArrowheads="1" noChangeShapeType="1" noTextEdit="1"/>
          </p:cNvSpPr>
          <p:nvPr/>
        </p:nvSpPr>
        <p:spPr bwMode="auto">
          <a:xfrm>
            <a:off x="2514600" y="577850"/>
            <a:ext cx="6172200" cy="1250950"/>
          </a:xfrm>
          <a:prstGeom prst="rect">
            <a:avLst/>
          </a:prstGeom>
          <a:solidFill>
            <a:schemeClr val="accent2"/>
          </a:solidFill>
        </p:spPr>
        <p:txBody>
          <a:bodyPr wrap="none" fromWordArt="1">
            <a:prstTxWarp prst="textPlain">
              <a:avLst>
                <a:gd name="adj" fmla="val 50000"/>
              </a:avLst>
            </a:prstTxWarp>
          </a:bodyPr>
          <a:lstStyle/>
          <a:p>
            <a:pPr algn="ctr"/>
            <a:r>
              <a:rPr lang="en-US" sz="3600" b="1" kern="10" dirty="0">
                <a:ln w="19050">
                  <a:solidFill>
                    <a:srgbClr val="99CCFF"/>
                  </a:solidFill>
                  <a:round/>
                  <a:headEnd/>
                  <a:tailEnd/>
                </a:ln>
                <a:solidFill>
                  <a:srgbClr val="FFFF00"/>
                </a:solidFill>
                <a:effectLst>
                  <a:outerShdw dist="35921" dir="2700000" algn="ctr" rotWithShape="0">
                    <a:srgbClr val="990000">
                      <a:alpha val="74997"/>
                    </a:srgbClr>
                  </a:outerShdw>
                </a:effectLst>
                <a:latin typeface="Times New Roman"/>
                <a:cs typeface="Times New Roman"/>
              </a:rPr>
              <a:t>Honorarium</a:t>
            </a:r>
          </a:p>
        </p:txBody>
      </p:sp>
      <p:sp>
        <p:nvSpPr>
          <p:cNvPr id="13316" name="Rectangle 2"/>
          <p:cNvSpPr>
            <a:spLocks noChangeArrowheads="1"/>
          </p:cNvSpPr>
          <p:nvPr/>
        </p:nvSpPr>
        <p:spPr bwMode="auto">
          <a:xfrm>
            <a:off x="5029200" y="2590800"/>
            <a:ext cx="3276600" cy="3416300"/>
          </a:xfrm>
          <a:prstGeom prst="rect">
            <a:avLst/>
          </a:prstGeom>
          <a:solidFill>
            <a:schemeClr val="bg1"/>
          </a:solidFill>
          <a:ln w="9525">
            <a:solidFill>
              <a:schemeClr val="tx1"/>
            </a:solidFill>
            <a:miter lim="800000"/>
            <a:headEnd/>
            <a:tailEnd/>
          </a:ln>
        </p:spPr>
        <p:txBody>
          <a:bodyPr>
            <a:spAutoFit/>
          </a:bodyPr>
          <a:lstStyle/>
          <a:p>
            <a:pPr>
              <a:buFont typeface="Arial" charset="0"/>
              <a:buChar char="•"/>
            </a:pPr>
            <a:endParaRPr lang="en-US" sz="800"/>
          </a:p>
          <a:p>
            <a:pPr algn="ctr"/>
            <a:r>
              <a:rPr lang="en-US" sz="4000" b="1"/>
              <a:t>Up to $3,000 for two years of commitment</a:t>
            </a:r>
          </a:p>
          <a:p>
            <a:endParaRPr lang="en-US" sz="2400" b="1"/>
          </a:p>
          <a:p>
            <a:r>
              <a:rPr lang="en-US" sz="2400" b="1">
                <a:solidFill>
                  <a:srgbClr val="FFFF00"/>
                </a:solidFill>
              </a:rPr>
              <a:t>.</a:t>
            </a:r>
          </a:p>
        </p:txBody>
      </p:sp>
      <p:pic>
        <p:nvPicPr>
          <p:cNvPr id="13317" name="Picture 2" descr="http://ts4.mm.bing.net/images/thumbnail.aspx?q=4716841140748887&amp;id=fb14559b2c461609418ead5933e450a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2743200"/>
            <a:ext cx="3505200" cy="28860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5" name="Rectangle 4"/>
          <p:cNvSpPr/>
          <p:nvPr/>
        </p:nvSpPr>
        <p:spPr>
          <a:xfrm>
            <a:off x="4114800" y="3666530"/>
            <a:ext cx="751512" cy="923330"/>
          </a:xfrm>
          <a:prstGeom prst="rect">
            <a:avLst/>
          </a:prstGeom>
          <a:noFill/>
        </p:spPr>
        <p:txBody>
          <a:bodyPr>
            <a:spAutoFit/>
          </a:bodyPr>
          <a:lstStyle/>
          <a:p>
            <a:pPr algn="ctr">
              <a:defRPr/>
            </a:pPr>
            <a:r>
              <a:rPr lang="en-US"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a typeface="ＭＳ Ｐゴシック" pitchFamily="-107" charset="-128"/>
              </a:rPr>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p:cNvSpPr txBox="1">
            <a:spLocks noChangeArrowheads="1"/>
          </p:cNvSpPr>
          <p:nvPr/>
        </p:nvSpPr>
        <p:spPr bwMode="auto">
          <a:xfrm>
            <a:off x="441325" y="1666875"/>
            <a:ext cx="8169275"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92100" indent="-2921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buFontTx/>
              <a:buChar char="•"/>
            </a:pPr>
            <a:endParaRPr lang="en-US" sz="2000">
              <a:solidFill>
                <a:schemeClr val="bg1"/>
              </a:solidFill>
              <a:latin typeface="Times New Roman" pitchFamily="18" charset="0"/>
            </a:endParaRPr>
          </a:p>
          <a:p>
            <a:pPr eaLnBrk="1" hangingPunct="1"/>
            <a:endParaRPr lang="en-US" sz="2000">
              <a:solidFill>
                <a:schemeClr val="bg1"/>
              </a:solidFill>
              <a:latin typeface="Times New Roman" pitchFamily="18" charset="0"/>
            </a:endParaRPr>
          </a:p>
          <a:p>
            <a:pPr eaLnBrk="1" hangingPunct="1"/>
            <a:endParaRPr lang="en-US" sz="2000">
              <a:solidFill>
                <a:schemeClr val="bg1"/>
              </a:solidFill>
              <a:latin typeface="Times New Roman" pitchFamily="18" charset="0"/>
            </a:endParaRPr>
          </a:p>
          <a:p>
            <a:pPr eaLnBrk="1" hangingPunct="1">
              <a:buFontTx/>
              <a:buChar char="•"/>
            </a:pPr>
            <a:endParaRPr lang="en-US" sz="2000">
              <a:solidFill>
                <a:schemeClr val="bg1"/>
              </a:solidFill>
              <a:latin typeface="Times New Roman" pitchFamily="18" charset="0"/>
            </a:endParaRPr>
          </a:p>
          <a:p>
            <a:pPr eaLnBrk="1" hangingPunct="1">
              <a:buFontTx/>
              <a:buChar char="•"/>
            </a:pPr>
            <a:endParaRPr lang="en-US" sz="2000">
              <a:solidFill>
                <a:schemeClr val="bg1"/>
              </a:solidFill>
              <a:latin typeface="Times New Roman" pitchFamily="18" charset="0"/>
            </a:endParaRPr>
          </a:p>
        </p:txBody>
      </p:sp>
      <p:pic>
        <p:nvPicPr>
          <p:cNvPr id="14340" name="Picture 4"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51225" y="838200"/>
            <a:ext cx="2147888" cy="1250950"/>
          </a:xfrm>
          <a:prstGeom prst="rect">
            <a:avLst/>
          </a:prstGeom>
          <a:noFill/>
          <a:ln w="762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4341" name="Rectangle 2"/>
          <p:cNvSpPr>
            <a:spLocks noChangeArrowheads="1"/>
          </p:cNvSpPr>
          <p:nvPr/>
        </p:nvSpPr>
        <p:spPr bwMode="auto">
          <a:xfrm>
            <a:off x="441325" y="2590800"/>
            <a:ext cx="8169275"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2400" b="1" dirty="0"/>
              <a:t>Deadline:  October 10, </a:t>
            </a:r>
            <a:r>
              <a:rPr lang="en-US" sz="2400" b="1" dirty="0" smtClean="0"/>
              <a:t>2012</a:t>
            </a:r>
          </a:p>
          <a:p>
            <a:pPr algn="ctr"/>
            <a:endParaRPr lang="en-US" sz="2400" b="1" dirty="0"/>
          </a:p>
          <a:p>
            <a:pPr algn="ctr"/>
            <a:r>
              <a:rPr lang="en-US" sz="2400" b="1" dirty="0" smtClean="0"/>
              <a:t>Send nominations to </a:t>
            </a:r>
            <a:r>
              <a:rPr lang="en-US" sz="2400" b="1" dirty="0" smtClean="0">
                <a:hlinkClick r:id="rId3"/>
              </a:rPr>
              <a:t>kidsatscience@gmail.com</a:t>
            </a:r>
            <a:endParaRPr lang="en-US" sz="2400" b="1" dirty="0" smtClean="0"/>
          </a:p>
          <a:p>
            <a:pPr algn="ctr"/>
            <a:r>
              <a:rPr lang="en-US" sz="2400" b="1" dirty="0" smtClean="0"/>
              <a:t>Or </a:t>
            </a:r>
          </a:p>
          <a:p>
            <a:pPr algn="ctr"/>
            <a:endParaRPr lang="en-US" sz="2400" b="1" dirty="0"/>
          </a:p>
          <a:p>
            <a:pPr algn="ctr"/>
            <a:r>
              <a:rPr lang="en-US" sz="2400" b="1" dirty="0" err="1" smtClean="0"/>
              <a:t>Kids@Science</a:t>
            </a:r>
            <a:endParaRPr lang="en-US" sz="2400" b="1" dirty="0" smtClean="0"/>
          </a:p>
          <a:p>
            <a:pPr algn="ctr"/>
            <a:r>
              <a:rPr lang="en-US" sz="2400" b="1" dirty="0" smtClean="0"/>
              <a:t>PO Box 9791 </a:t>
            </a:r>
          </a:p>
          <a:p>
            <a:pPr algn="ctr"/>
            <a:r>
              <a:rPr lang="en-US" sz="2400" b="1" dirty="0" smtClean="0"/>
              <a:t>Newport Beach, CA 92658</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WordArt 5"/>
          <p:cNvSpPr>
            <a:spLocks noChangeArrowheads="1" noChangeShapeType="1" noTextEdit="1"/>
          </p:cNvSpPr>
          <p:nvPr/>
        </p:nvSpPr>
        <p:spPr bwMode="auto">
          <a:xfrm>
            <a:off x="2133600" y="381000"/>
            <a:ext cx="6248400" cy="1066800"/>
          </a:xfrm>
          <a:prstGeom prst="rect">
            <a:avLst/>
          </a:prstGeom>
          <a:solidFill>
            <a:srgbClr val="3333FF"/>
          </a:solidFill>
        </p:spPr>
        <p:txBody>
          <a:bodyPr wrap="none" fromWordArt="1">
            <a:prstTxWarp prst="textPlain">
              <a:avLst>
                <a:gd name="adj" fmla="val 50000"/>
              </a:avLst>
            </a:prstTxWarp>
          </a:bodyPr>
          <a:lstStyle/>
          <a:p>
            <a:pPr algn="ctr">
              <a:defRPr/>
            </a:pPr>
            <a:r>
              <a:rPr lang="en-US" sz="3600" b="1" kern="10" dirty="0">
                <a:ln w="19050">
                  <a:solidFill>
                    <a:srgbClr val="99CCFF"/>
                  </a:solidFill>
                  <a:round/>
                  <a:headEnd/>
                  <a:tailEnd/>
                </a:ln>
                <a:solidFill>
                  <a:srgbClr val="1C1887"/>
                </a:solidFill>
                <a:effectLst>
                  <a:outerShdw dist="35921" dir="2700000" algn="ctr" rotWithShape="0">
                    <a:srgbClr val="990000">
                      <a:alpha val="74997"/>
                    </a:srgbClr>
                  </a:outerShdw>
                </a:effectLst>
                <a:latin typeface="Times New Roman"/>
                <a:ea typeface="ＭＳ Ｐゴシック" pitchFamily="-107" charset="-128"/>
                <a:cs typeface="Times New Roman"/>
              </a:rPr>
              <a:t> </a:t>
            </a:r>
            <a:r>
              <a:rPr lang="en-US" sz="3600" b="1" kern="10" dirty="0">
                <a:ln w="19050">
                  <a:solidFill>
                    <a:srgbClr val="99CCFF"/>
                  </a:solidFill>
                  <a:round/>
                  <a:headEnd/>
                  <a:tailEnd/>
                </a:ln>
                <a:solidFill>
                  <a:srgbClr val="FFFF00"/>
                </a:solidFill>
                <a:effectLst>
                  <a:outerShdw dist="35921" dir="2700000" algn="ctr" rotWithShape="0">
                    <a:srgbClr val="990000">
                      <a:alpha val="74997"/>
                    </a:srgbClr>
                  </a:outerShdw>
                </a:effectLst>
                <a:latin typeface="Times New Roman"/>
                <a:ea typeface="ＭＳ Ｐゴシック" pitchFamily="-107" charset="-128"/>
                <a:cs typeface="Times New Roman"/>
              </a:rPr>
              <a:t>Mission</a:t>
            </a:r>
          </a:p>
        </p:txBody>
      </p:sp>
      <p:sp>
        <p:nvSpPr>
          <p:cNvPr id="3075" name="Text Box 6"/>
          <p:cNvSpPr txBox="1">
            <a:spLocks noChangeArrowheads="1"/>
          </p:cNvSpPr>
          <p:nvPr/>
        </p:nvSpPr>
        <p:spPr bwMode="auto">
          <a:xfrm>
            <a:off x="441325" y="1666875"/>
            <a:ext cx="8169275"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92100" indent="-2921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buFontTx/>
              <a:buChar char="•"/>
            </a:pPr>
            <a:endParaRPr lang="en-US" sz="2000">
              <a:solidFill>
                <a:schemeClr val="bg1"/>
              </a:solidFill>
              <a:latin typeface="Times New Roman" pitchFamily="18" charset="0"/>
            </a:endParaRPr>
          </a:p>
          <a:p>
            <a:pPr eaLnBrk="1" hangingPunct="1"/>
            <a:endParaRPr lang="en-US" sz="2000">
              <a:solidFill>
                <a:schemeClr val="bg1"/>
              </a:solidFill>
              <a:latin typeface="Times New Roman" pitchFamily="18" charset="0"/>
            </a:endParaRPr>
          </a:p>
          <a:p>
            <a:pPr eaLnBrk="1" hangingPunct="1"/>
            <a:endParaRPr lang="en-US" sz="2000">
              <a:solidFill>
                <a:schemeClr val="bg1"/>
              </a:solidFill>
              <a:latin typeface="Times New Roman" pitchFamily="18" charset="0"/>
            </a:endParaRPr>
          </a:p>
          <a:p>
            <a:pPr eaLnBrk="1" hangingPunct="1">
              <a:buFontTx/>
              <a:buChar char="•"/>
            </a:pPr>
            <a:endParaRPr lang="en-US" sz="2000">
              <a:solidFill>
                <a:schemeClr val="bg1"/>
              </a:solidFill>
              <a:latin typeface="Times New Roman" pitchFamily="18" charset="0"/>
            </a:endParaRPr>
          </a:p>
          <a:p>
            <a:pPr eaLnBrk="1" hangingPunct="1">
              <a:buFontTx/>
              <a:buChar char="•"/>
            </a:pPr>
            <a:endParaRPr lang="en-US" sz="2000">
              <a:solidFill>
                <a:schemeClr val="bg1"/>
              </a:solidFill>
              <a:latin typeface="Times New Roman" pitchFamily="18" charset="0"/>
            </a:endParaRPr>
          </a:p>
        </p:txBody>
      </p:sp>
      <p:pic>
        <p:nvPicPr>
          <p:cNvPr id="3076" name="Picture 4"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381000"/>
            <a:ext cx="2147888" cy="1250950"/>
          </a:xfrm>
          <a:prstGeom prst="rect">
            <a:avLst/>
          </a:prstGeom>
          <a:noFill/>
          <a:ln w="762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3077" name="Rectangle 2"/>
          <p:cNvSpPr>
            <a:spLocks noChangeArrowheads="1"/>
          </p:cNvSpPr>
          <p:nvPr/>
        </p:nvSpPr>
        <p:spPr bwMode="auto">
          <a:xfrm>
            <a:off x="517525" y="1752600"/>
            <a:ext cx="8169275"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2800"/>
              <a:t>Teachers, science specialists, and administrators have united to form the Kids@Science Foundation, a non-profit organization dedicated to working with schools, districts and the community to collaboratively promote, support and enhance hands-on research-based science education for children.  The means for providing such education includes, but is not limited to, providing the opportunity for professional development, quality curriculum and materials support.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WordArt 5"/>
          <p:cNvSpPr>
            <a:spLocks noChangeArrowheads="1" noChangeShapeType="1" noTextEdit="1"/>
          </p:cNvSpPr>
          <p:nvPr/>
        </p:nvSpPr>
        <p:spPr bwMode="auto">
          <a:xfrm>
            <a:off x="2376488" y="473075"/>
            <a:ext cx="6248400" cy="1066800"/>
          </a:xfrm>
          <a:prstGeom prst="rect">
            <a:avLst/>
          </a:prstGeom>
          <a:solidFill>
            <a:srgbClr val="1C1887"/>
          </a:solidFill>
        </p:spPr>
        <p:txBody>
          <a:bodyPr wrap="none" fromWordArt="1">
            <a:prstTxWarp prst="textPlain">
              <a:avLst>
                <a:gd name="adj" fmla="val 50000"/>
              </a:avLst>
            </a:prstTxWarp>
          </a:bodyPr>
          <a:lstStyle/>
          <a:p>
            <a:pPr algn="ctr">
              <a:defRPr/>
            </a:pPr>
            <a:r>
              <a:rPr lang="en-US" sz="3600" b="1" kern="10" dirty="0">
                <a:ln w="19050">
                  <a:solidFill>
                    <a:srgbClr val="99CCFF"/>
                  </a:solidFill>
                  <a:round/>
                  <a:headEnd/>
                  <a:tailEnd/>
                </a:ln>
                <a:solidFill>
                  <a:srgbClr val="FFFF00"/>
                </a:solidFill>
                <a:effectLst>
                  <a:outerShdw dist="35921" dir="2700000" algn="ctr" rotWithShape="0">
                    <a:srgbClr val="990000">
                      <a:alpha val="74997"/>
                    </a:srgbClr>
                  </a:outerShdw>
                </a:effectLst>
                <a:latin typeface="Times New Roman"/>
                <a:ea typeface="ＭＳ Ｐゴシック" pitchFamily="-107" charset="-128"/>
                <a:cs typeface="Times New Roman"/>
              </a:rPr>
              <a:t>The</a:t>
            </a:r>
            <a:r>
              <a:rPr lang="en-US" sz="3600" b="1" kern="10" dirty="0">
                <a:ln w="19050">
                  <a:solidFill>
                    <a:srgbClr val="99CCFF"/>
                  </a:solidFill>
                  <a:round/>
                  <a:headEnd/>
                  <a:tailEnd/>
                </a:ln>
                <a:solidFill>
                  <a:srgbClr val="1C1887"/>
                </a:solidFill>
                <a:effectLst>
                  <a:outerShdw dist="35921" dir="2700000" algn="ctr" rotWithShape="0">
                    <a:srgbClr val="990000">
                      <a:alpha val="74997"/>
                    </a:srgbClr>
                  </a:outerShdw>
                </a:effectLst>
                <a:latin typeface="Times New Roman"/>
                <a:ea typeface="ＭＳ Ｐゴシック" pitchFamily="-107" charset="-128"/>
                <a:cs typeface="Times New Roman"/>
              </a:rPr>
              <a:t> </a:t>
            </a:r>
            <a:r>
              <a:rPr lang="en-US" sz="3600" b="1" kern="10" dirty="0">
                <a:ln w="19050">
                  <a:solidFill>
                    <a:srgbClr val="99CCFF"/>
                  </a:solidFill>
                  <a:round/>
                  <a:headEnd/>
                  <a:tailEnd/>
                </a:ln>
                <a:solidFill>
                  <a:srgbClr val="FFFF00"/>
                </a:solidFill>
                <a:effectLst>
                  <a:outerShdw dist="35921" dir="2700000" algn="ctr" rotWithShape="0">
                    <a:srgbClr val="990000">
                      <a:alpha val="74997"/>
                    </a:srgbClr>
                  </a:outerShdw>
                </a:effectLst>
                <a:latin typeface="Times New Roman"/>
                <a:ea typeface="ＭＳ Ｐゴシック" pitchFamily="-107" charset="-128"/>
                <a:cs typeface="Times New Roman"/>
              </a:rPr>
              <a:t>Needs</a:t>
            </a:r>
          </a:p>
        </p:txBody>
      </p:sp>
      <p:sp>
        <p:nvSpPr>
          <p:cNvPr id="4099" name="Text Box 6"/>
          <p:cNvSpPr txBox="1">
            <a:spLocks noChangeArrowheads="1"/>
          </p:cNvSpPr>
          <p:nvPr/>
        </p:nvSpPr>
        <p:spPr bwMode="auto">
          <a:xfrm>
            <a:off x="441325" y="1666875"/>
            <a:ext cx="8169275"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92100" indent="-2921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buFontTx/>
              <a:buChar char="•"/>
            </a:pPr>
            <a:endParaRPr lang="en-US" sz="2000">
              <a:solidFill>
                <a:schemeClr val="bg1"/>
              </a:solidFill>
              <a:latin typeface="Times New Roman" pitchFamily="18" charset="0"/>
            </a:endParaRPr>
          </a:p>
          <a:p>
            <a:pPr eaLnBrk="1" hangingPunct="1"/>
            <a:endParaRPr lang="en-US" sz="2000">
              <a:solidFill>
                <a:schemeClr val="bg1"/>
              </a:solidFill>
              <a:latin typeface="Times New Roman" pitchFamily="18" charset="0"/>
            </a:endParaRPr>
          </a:p>
          <a:p>
            <a:pPr eaLnBrk="1" hangingPunct="1"/>
            <a:endParaRPr lang="en-US" sz="2000">
              <a:solidFill>
                <a:schemeClr val="bg1"/>
              </a:solidFill>
              <a:latin typeface="Times New Roman" pitchFamily="18" charset="0"/>
            </a:endParaRPr>
          </a:p>
          <a:p>
            <a:pPr eaLnBrk="1" hangingPunct="1">
              <a:buFontTx/>
              <a:buChar char="•"/>
            </a:pPr>
            <a:endParaRPr lang="en-US" sz="2000">
              <a:solidFill>
                <a:schemeClr val="bg1"/>
              </a:solidFill>
              <a:latin typeface="Times New Roman" pitchFamily="18" charset="0"/>
            </a:endParaRPr>
          </a:p>
          <a:p>
            <a:pPr eaLnBrk="1" hangingPunct="1">
              <a:buFontTx/>
              <a:buChar char="•"/>
            </a:pPr>
            <a:endParaRPr lang="en-US" sz="2000">
              <a:solidFill>
                <a:schemeClr val="bg1"/>
              </a:solidFill>
              <a:latin typeface="Times New Roman" pitchFamily="18" charset="0"/>
            </a:endParaRPr>
          </a:p>
        </p:txBody>
      </p:sp>
      <p:pic>
        <p:nvPicPr>
          <p:cNvPr id="4100" name="Picture 4" descr="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381000"/>
            <a:ext cx="2147888" cy="1250950"/>
          </a:xfrm>
          <a:prstGeom prst="rect">
            <a:avLst/>
          </a:prstGeom>
          <a:noFill/>
          <a:ln w="762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4101" name="Rectangle 2"/>
          <p:cNvSpPr>
            <a:spLocks noChangeArrowheads="1"/>
          </p:cNvSpPr>
          <p:nvPr/>
        </p:nvSpPr>
        <p:spPr bwMode="auto">
          <a:xfrm>
            <a:off x="441325" y="1963738"/>
            <a:ext cx="8169275"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a:buFont typeface="Arial" charset="0"/>
              <a:buChar char="•"/>
            </a:pPr>
            <a:r>
              <a:rPr lang="en-US" sz="2400"/>
              <a:t>Due to the upcoming release of the new, national science standards, which are more rigorous and intensive requiring:</a:t>
            </a:r>
          </a:p>
          <a:p>
            <a:pPr marL="342900" indent="-342900">
              <a:buFont typeface="Arial" charset="0"/>
              <a:buChar char="•"/>
            </a:pPr>
            <a:endParaRPr lang="en-US" sz="2400"/>
          </a:p>
          <a:p>
            <a:pPr marL="342900" indent="-342900">
              <a:buFont typeface="Arial" charset="0"/>
              <a:buAutoNum type="arabicPeriod"/>
            </a:pPr>
            <a:r>
              <a:rPr lang="en-US" sz="2400"/>
              <a:t>a new alignment to existing science curriculum in the Beckman districts</a:t>
            </a:r>
          </a:p>
          <a:p>
            <a:pPr marL="342900" indent="-342900">
              <a:buFont typeface="Arial" charset="0"/>
              <a:buAutoNum type="arabicPeriod"/>
            </a:pPr>
            <a:endParaRPr lang="en-US" sz="2400"/>
          </a:p>
          <a:p>
            <a:pPr marL="342900" indent="-342900">
              <a:buFont typeface="Arial" charset="0"/>
              <a:buAutoNum type="arabicPeriod"/>
            </a:pPr>
            <a:r>
              <a:rPr lang="en-US" sz="2400"/>
              <a:t>effective professional development to modify the kits</a:t>
            </a:r>
          </a:p>
          <a:p>
            <a:pPr marL="342900" indent="-342900">
              <a:buFont typeface="Arial" charset="0"/>
              <a:buAutoNum type="arabicPeriod"/>
            </a:pPr>
            <a:endParaRPr lang="en-US" sz="2400"/>
          </a:p>
          <a:p>
            <a:pPr marL="342900" indent="-342900">
              <a:buFont typeface="Arial" charset="0"/>
              <a:buAutoNum type="arabicPeriod"/>
            </a:pPr>
            <a:r>
              <a:rPr lang="en-US" sz="2400"/>
              <a:t>specialists who have a firm understanding of STEM integration</a:t>
            </a:r>
          </a:p>
          <a:p>
            <a:pPr marL="342900" indent="-342900"/>
            <a:endParaRPr lang="en-US" sz="240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WordArt 5"/>
          <p:cNvSpPr>
            <a:spLocks noChangeArrowheads="1" noChangeShapeType="1" noTextEdit="1"/>
          </p:cNvSpPr>
          <p:nvPr/>
        </p:nvSpPr>
        <p:spPr bwMode="auto">
          <a:xfrm>
            <a:off x="2376488" y="473075"/>
            <a:ext cx="6248400" cy="1066800"/>
          </a:xfrm>
          <a:prstGeom prst="rect">
            <a:avLst/>
          </a:prstGeom>
          <a:solidFill>
            <a:schemeClr val="accent2"/>
          </a:solidFill>
        </p:spPr>
        <p:txBody>
          <a:bodyPr wrap="none" fromWordArt="1">
            <a:prstTxWarp prst="textPlain">
              <a:avLst>
                <a:gd name="adj" fmla="val 50000"/>
              </a:avLst>
            </a:prstTxWarp>
          </a:bodyPr>
          <a:lstStyle/>
          <a:p>
            <a:pPr algn="ctr"/>
            <a:r>
              <a:rPr lang="en-US" sz="3600" b="1" kern="10" dirty="0">
                <a:ln w="19050">
                  <a:solidFill>
                    <a:srgbClr val="99CCFF"/>
                  </a:solidFill>
                  <a:round/>
                  <a:headEnd/>
                  <a:tailEnd/>
                </a:ln>
                <a:solidFill>
                  <a:srgbClr val="FFFF00"/>
                </a:solidFill>
                <a:effectLst>
                  <a:outerShdw dist="35921" dir="2700000" algn="ctr" rotWithShape="0">
                    <a:srgbClr val="990000">
                      <a:alpha val="74997"/>
                    </a:srgbClr>
                  </a:outerShdw>
                </a:effectLst>
                <a:latin typeface="Times New Roman"/>
                <a:cs typeface="Times New Roman"/>
              </a:rPr>
              <a:t>Background</a:t>
            </a:r>
          </a:p>
        </p:txBody>
      </p:sp>
      <p:sp>
        <p:nvSpPr>
          <p:cNvPr id="5123" name="Text Box 6"/>
          <p:cNvSpPr txBox="1">
            <a:spLocks noChangeArrowheads="1"/>
          </p:cNvSpPr>
          <p:nvPr/>
        </p:nvSpPr>
        <p:spPr bwMode="auto">
          <a:xfrm>
            <a:off x="441325" y="1666875"/>
            <a:ext cx="8169275"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92100" indent="-2921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buFontTx/>
              <a:buChar char="•"/>
            </a:pPr>
            <a:endParaRPr lang="en-US" sz="2000">
              <a:solidFill>
                <a:schemeClr val="bg1"/>
              </a:solidFill>
              <a:latin typeface="Times New Roman" pitchFamily="18" charset="0"/>
            </a:endParaRPr>
          </a:p>
          <a:p>
            <a:pPr eaLnBrk="1" hangingPunct="1"/>
            <a:endParaRPr lang="en-US" sz="2000">
              <a:solidFill>
                <a:schemeClr val="bg1"/>
              </a:solidFill>
              <a:latin typeface="Times New Roman" pitchFamily="18" charset="0"/>
            </a:endParaRPr>
          </a:p>
          <a:p>
            <a:pPr eaLnBrk="1" hangingPunct="1"/>
            <a:endParaRPr lang="en-US" sz="2000">
              <a:solidFill>
                <a:schemeClr val="bg1"/>
              </a:solidFill>
              <a:latin typeface="Times New Roman" pitchFamily="18" charset="0"/>
            </a:endParaRPr>
          </a:p>
          <a:p>
            <a:pPr eaLnBrk="1" hangingPunct="1">
              <a:buFontTx/>
              <a:buChar char="•"/>
            </a:pPr>
            <a:endParaRPr lang="en-US" sz="2000">
              <a:solidFill>
                <a:schemeClr val="bg1"/>
              </a:solidFill>
              <a:latin typeface="Times New Roman" pitchFamily="18" charset="0"/>
            </a:endParaRPr>
          </a:p>
          <a:p>
            <a:pPr eaLnBrk="1" hangingPunct="1">
              <a:buFontTx/>
              <a:buChar char="•"/>
            </a:pPr>
            <a:endParaRPr lang="en-US" sz="2000">
              <a:solidFill>
                <a:schemeClr val="bg1"/>
              </a:solidFill>
              <a:latin typeface="Times New Roman" pitchFamily="18" charset="0"/>
            </a:endParaRPr>
          </a:p>
        </p:txBody>
      </p:sp>
      <p:pic>
        <p:nvPicPr>
          <p:cNvPr id="5124" name="Picture 4" descr="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381000"/>
            <a:ext cx="2147888" cy="1250950"/>
          </a:xfrm>
          <a:prstGeom prst="rect">
            <a:avLst/>
          </a:prstGeom>
          <a:noFill/>
          <a:ln w="762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5125" name="Rectangle 2"/>
          <p:cNvSpPr>
            <a:spLocks noChangeArrowheads="1"/>
          </p:cNvSpPr>
          <p:nvPr/>
        </p:nvSpPr>
        <p:spPr bwMode="auto">
          <a:xfrm>
            <a:off x="441325" y="1963738"/>
            <a:ext cx="8169275" cy="4894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a:buFont typeface="Arial" charset="0"/>
              <a:buChar char="•"/>
              <a:defRPr/>
            </a:pPr>
            <a:r>
              <a:rPr lang="en-US" sz="2400" dirty="0">
                <a:ea typeface="ＭＳ Ｐゴシック" pitchFamily="-107" charset="-128"/>
              </a:rPr>
              <a:t>For the last twelve years, </a:t>
            </a:r>
            <a:r>
              <a:rPr lang="en-US" sz="2400" dirty="0" err="1">
                <a:ea typeface="ＭＳ Ｐゴシック" pitchFamily="-107" charset="-128"/>
              </a:rPr>
              <a:t>Beckman@Science</a:t>
            </a:r>
            <a:r>
              <a:rPr lang="en-US" sz="2400" dirty="0">
                <a:ea typeface="ＭＳ Ｐゴシック" pitchFamily="-107" charset="-128"/>
              </a:rPr>
              <a:t> program has been recognized as an exemplary model for developing hands-on, inquiry-based training with kits available for teachers and students throughout Orange County.  </a:t>
            </a:r>
          </a:p>
          <a:p>
            <a:pPr>
              <a:defRPr/>
            </a:pPr>
            <a:endParaRPr lang="en-US" sz="2400" dirty="0">
              <a:ea typeface="ＭＳ Ｐゴシック" pitchFamily="-107" charset="-128"/>
            </a:endParaRPr>
          </a:p>
          <a:p>
            <a:pPr marL="342900" indent="-342900">
              <a:buFont typeface="Arial" charset="0"/>
              <a:buChar char="•"/>
              <a:defRPr/>
            </a:pPr>
            <a:r>
              <a:rPr lang="en-US" sz="2400" dirty="0">
                <a:ea typeface="ＭＳ Ｐゴシック" pitchFamily="-107" charset="-128"/>
              </a:rPr>
              <a:t>In order to maintain the success and high quality inquiry science for K-6 children, </a:t>
            </a:r>
            <a:r>
              <a:rPr lang="en-US" sz="2400" dirty="0" err="1">
                <a:ea typeface="ＭＳ Ｐゴシック" pitchFamily="-107" charset="-128"/>
              </a:rPr>
              <a:t>Kids@Science</a:t>
            </a:r>
            <a:r>
              <a:rPr lang="en-US" sz="2400" dirty="0">
                <a:ea typeface="ＭＳ Ｐゴシック" pitchFamily="-107" charset="-128"/>
              </a:rPr>
              <a:t> will offer a strategic, comprehensive professional development program to continue to support teachers to meet the demands of the new, Next Generation Science Standards. </a:t>
            </a:r>
          </a:p>
          <a:p>
            <a:pPr marL="342900" indent="-342900">
              <a:buFont typeface="Arial" charset="0"/>
              <a:buChar char="•"/>
              <a:defRPr/>
            </a:pPr>
            <a:endParaRPr lang="en-US" sz="2400" dirty="0">
              <a:ea typeface="ＭＳ Ｐゴシック" pitchFamily="-107"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WordArt 5"/>
          <p:cNvSpPr>
            <a:spLocks noChangeArrowheads="1" noChangeShapeType="1" noTextEdit="1"/>
          </p:cNvSpPr>
          <p:nvPr/>
        </p:nvSpPr>
        <p:spPr bwMode="auto">
          <a:xfrm>
            <a:off x="2514600" y="381000"/>
            <a:ext cx="6324600" cy="1143000"/>
          </a:xfrm>
          <a:prstGeom prst="rect">
            <a:avLst/>
          </a:prstGeom>
          <a:solidFill>
            <a:schemeClr val="accent2"/>
          </a:solidFill>
        </p:spPr>
        <p:txBody>
          <a:bodyPr wrap="none" fromWordArt="1">
            <a:prstTxWarp prst="textPlain">
              <a:avLst>
                <a:gd name="adj" fmla="val 50000"/>
              </a:avLst>
            </a:prstTxWarp>
          </a:bodyPr>
          <a:lstStyle/>
          <a:p>
            <a:pPr algn="ctr"/>
            <a:r>
              <a:rPr lang="en-US" sz="3600" b="1" kern="10" dirty="0">
                <a:ln w="19050">
                  <a:solidFill>
                    <a:srgbClr val="99CCFF"/>
                  </a:solidFill>
                  <a:round/>
                  <a:headEnd/>
                  <a:tailEnd/>
                </a:ln>
                <a:solidFill>
                  <a:srgbClr val="FFFF00"/>
                </a:solidFill>
                <a:effectLst>
                  <a:outerShdw dist="35921" dir="2700000" algn="ctr" rotWithShape="0">
                    <a:srgbClr val="990000">
                      <a:alpha val="74997"/>
                    </a:srgbClr>
                  </a:outerShdw>
                </a:effectLst>
                <a:latin typeface="Times New Roman"/>
                <a:cs typeface="Times New Roman"/>
              </a:rPr>
              <a:t>Project Design</a:t>
            </a:r>
          </a:p>
        </p:txBody>
      </p:sp>
      <p:sp>
        <p:nvSpPr>
          <p:cNvPr id="6147" name="Text Box 7"/>
          <p:cNvSpPr txBox="1">
            <a:spLocks noChangeArrowheads="1"/>
          </p:cNvSpPr>
          <p:nvPr/>
        </p:nvSpPr>
        <p:spPr bwMode="auto">
          <a:xfrm>
            <a:off x="441325" y="1676400"/>
            <a:ext cx="8397875" cy="529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4488" indent="-344488" eaLnBrk="0" hangingPunct="0">
              <a:defRPr>
                <a:solidFill>
                  <a:schemeClr val="tx1"/>
                </a:solidFill>
                <a:latin typeface="Arial" charset="0"/>
                <a:ea typeface="ＭＳ Ｐゴシック" pitchFamily="-107" charset="-128"/>
              </a:defRPr>
            </a:lvl1pPr>
            <a:lvl2pPr marL="742950" indent="-285750" eaLnBrk="0" hangingPunct="0">
              <a:defRPr>
                <a:solidFill>
                  <a:schemeClr val="tx1"/>
                </a:solidFill>
                <a:latin typeface="Arial" charset="0"/>
                <a:ea typeface="ＭＳ Ｐゴシック" pitchFamily="-107" charset="-128"/>
              </a:defRPr>
            </a:lvl2pPr>
            <a:lvl3pPr marL="1143000" indent="-228600" eaLnBrk="0" hangingPunct="0">
              <a:defRPr>
                <a:solidFill>
                  <a:schemeClr val="tx1"/>
                </a:solidFill>
                <a:latin typeface="Arial" charset="0"/>
                <a:ea typeface="ＭＳ Ｐゴシック" pitchFamily="-107" charset="-128"/>
              </a:defRPr>
            </a:lvl3pPr>
            <a:lvl4pPr marL="1600200" indent="-228600" eaLnBrk="0" hangingPunct="0">
              <a:defRPr>
                <a:solidFill>
                  <a:schemeClr val="tx1"/>
                </a:solidFill>
                <a:latin typeface="Arial" charset="0"/>
                <a:ea typeface="ＭＳ Ｐゴシック" pitchFamily="-107" charset="-128"/>
              </a:defRPr>
            </a:lvl4pPr>
            <a:lvl5pPr marL="2057400" indent="-228600" eaLnBrk="0" hangingPunct="0">
              <a:defRPr>
                <a:solidFill>
                  <a:schemeClr val="tx1"/>
                </a:solidFill>
                <a:latin typeface="Arial" charset="0"/>
                <a:ea typeface="ＭＳ Ｐゴシック" pitchFamily="-107"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7"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7"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7"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7" charset="-128"/>
              </a:defRPr>
            </a:lvl9pPr>
          </a:lstStyle>
          <a:p>
            <a:pPr eaLnBrk="1" hangingPunct="1">
              <a:defRPr/>
            </a:pPr>
            <a:r>
              <a:rPr lang="en-US" sz="2800" dirty="0" smtClean="0">
                <a:latin typeface="+mn-lt"/>
                <a:cs typeface="Times New Roman" pitchFamily="-107" charset="0"/>
              </a:rPr>
              <a:t>All attendees will be trained in:</a:t>
            </a:r>
          </a:p>
          <a:p>
            <a:pPr>
              <a:defRPr/>
            </a:pPr>
            <a:endParaRPr lang="en-US" sz="2200" dirty="0" smtClean="0">
              <a:latin typeface="+mn-lt"/>
              <a:cs typeface="Times New Roman" pitchFamily="-107" charset="0"/>
            </a:endParaRPr>
          </a:p>
          <a:p>
            <a:pPr>
              <a:buFont typeface="Arial" charset="0"/>
              <a:buChar char="•"/>
              <a:defRPr/>
            </a:pPr>
            <a:r>
              <a:rPr lang="en-US" sz="2400" dirty="0" smtClean="0">
                <a:latin typeface="+mn-lt"/>
                <a:cs typeface="Times New Roman" pitchFamily="-107" charset="0"/>
              </a:rPr>
              <a:t>Align the current Beckman, inquiry-based program, to the new National, Next Generation Science Standards. </a:t>
            </a:r>
          </a:p>
          <a:p>
            <a:pPr>
              <a:buFont typeface="Arial" charset="0"/>
              <a:buChar char="•"/>
              <a:defRPr/>
            </a:pPr>
            <a:r>
              <a:rPr lang="en-US" sz="2400" dirty="0" smtClean="0">
                <a:latin typeface="+mn-lt"/>
                <a:cs typeface="Times New Roman" pitchFamily="-107" charset="0"/>
              </a:rPr>
              <a:t>Explore how STEM can be embedded into their inquiry science kits.</a:t>
            </a:r>
          </a:p>
          <a:p>
            <a:pPr>
              <a:buFont typeface="Arial" charset="0"/>
              <a:buChar char="•"/>
              <a:defRPr/>
            </a:pPr>
            <a:r>
              <a:rPr lang="en-US" sz="2400" dirty="0" smtClean="0">
                <a:latin typeface="+mn-lt"/>
                <a:cs typeface="Times New Roman" pitchFamily="-107" charset="0"/>
              </a:rPr>
              <a:t>Serve as an exemplary model for others to use or adapt at local, state, and national science convocations and/or conferences</a:t>
            </a:r>
          </a:p>
          <a:p>
            <a:pPr>
              <a:buFont typeface="Arial" charset="0"/>
              <a:buChar char="•"/>
              <a:defRPr/>
            </a:pPr>
            <a:r>
              <a:rPr lang="en-US" sz="2400" dirty="0" smtClean="0">
                <a:latin typeface="+mn-lt"/>
                <a:cs typeface="Times New Roman" pitchFamily="-107" charset="0"/>
              </a:rPr>
              <a:t>Increase teacher leader of content knowledge for their grade level</a:t>
            </a:r>
          </a:p>
          <a:p>
            <a:pPr>
              <a:buFont typeface="Arial" charset="0"/>
              <a:buChar char="•"/>
              <a:defRPr/>
            </a:pPr>
            <a:r>
              <a:rPr lang="en-US" sz="2400" dirty="0" smtClean="0">
                <a:latin typeface="+mn-lt"/>
                <a:cs typeface="Times New Roman" pitchFamily="-107" charset="0"/>
              </a:rPr>
              <a:t>Develop in depth understanding of the content behind the NGS Standards</a:t>
            </a:r>
          </a:p>
          <a:p>
            <a:pPr eaLnBrk="1" hangingPunct="1">
              <a:defRPr/>
            </a:pPr>
            <a:endParaRPr lang="en-US" sz="2400" dirty="0" smtClean="0">
              <a:solidFill>
                <a:schemeClr val="bg1"/>
              </a:solidFill>
              <a:latin typeface="Times New Roman" pitchFamily="-107" charset="0"/>
            </a:endParaRPr>
          </a:p>
        </p:txBody>
      </p:sp>
      <p:pic>
        <p:nvPicPr>
          <p:cNvPr id="6148" name="Picture 4" descr="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381000"/>
            <a:ext cx="2147888" cy="1250950"/>
          </a:xfrm>
          <a:prstGeom prst="rect">
            <a:avLst/>
          </a:prstGeom>
          <a:noFill/>
          <a:ln w="762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WordArt 5"/>
          <p:cNvSpPr>
            <a:spLocks noChangeArrowheads="1" noChangeShapeType="1" noTextEdit="1"/>
          </p:cNvSpPr>
          <p:nvPr/>
        </p:nvSpPr>
        <p:spPr bwMode="auto">
          <a:xfrm>
            <a:off x="2895600" y="381000"/>
            <a:ext cx="5486400" cy="1066800"/>
          </a:xfrm>
          <a:prstGeom prst="rect">
            <a:avLst/>
          </a:prstGeom>
          <a:solidFill>
            <a:schemeClr val="accent2"/>
          </a:solidFill>
        </p:spPr>
        <p:txBody>
          <a:bodyPr wrap="none" fromWordArt="1">
            <a:prstTxWarp prst="textPlain">
              <a:avLst>
                <a:gd name="adj" fmla="val 50000"/>
              </a:avLst>
            </a:prstTxWarp>
          </a:bodyPr>
          <a:lstStyle/>
          <a:p>
            <a:pPr algn="ctr"/>
            <a:r>
              <a:rPr lang="en-US" sz="3600" b="1" kern="10" dirty="0">
                <a:ln w="19050">
                  <a:solidFill>
                    <a:srgbClr val="99CCFF"/>
                  </a:solidFill>
                  <a:round/>
                  <a:headEnd/>
                  <a:tailEnd/>
                </a:ln>
                <a:solidFill>
                  <a:srgbClr val="FFFF00"/>
                </a:solidFill>
                <a:effectLst>
                  <a:outerShdw dist="35921" dir="2700000" algn="ctr" rotWithShape="0">
                    <a:srgbClr val="990000">
                      <a:alpha val="74997"/>
                    </a:srgbClr>
                  </a:outerShdw>
                </a:effectLst>
                <a:latin typeface="Times New Roman"/>
                <a:cs typeface="Times New Roman"/>
              </a:rPr>
              <a:t>Curriculum</a:t>
            </a:r>
          </a:p>
        </p:txBody>
      </p:sp>
      <p:sp>
        <p:nvSpPr>
          <p:cNvPr id="7171" name="Text Box 7"/>
          <p:cNvSpPr txBox="1">
            <a:spLocks noChangeArrowheads="1"/>
          </p:cNvSpPr>
          <p:nvPr/>
        </p:nvSpPr>
        <p:spPr bwMode="auto">
          <a:xfrm>
            <a:off x="288925" y="1739900"/>
            <a:ext cx="8397875"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n-US" sz="2800">
                <a:cs typeface="Arial" charset="0"/>
              </a:rPr>
              <a:t>The science content will be prepared and presented by teams of college professors, science specialists, and STEM experts from K-12 Alliance, OCDE,  etc...</a:t>
            </a:r>
          </a:p>
          <a:p>
            <a:pPr eaLnBrk="1" hangingPunct="1"/>
            <a:endParaRPr lang="en-US" sz="2000">
              <a:solidFill>
                <a:schemeClr val="bg1"/>
              </a:solidFill>
              <a:latin typeface="Times New Roman" pitchFamily="18" charset="0"/>
            </a:endParaRPr>
          </a:p>
        </p:txBody>
      </p:sp>
      <p:pic>
        <p:nvPicPr>
          <p:cNvPr id="7172" name="Picture 4" descr="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381000"/>
            <a:ext cx="2147888" cy="1250950"/>
          </a:xfrm>
          <a:prstGeom prst="rect">
            <a:avLst/>
          </a:prstGeom>
          <a:noFill/>
          <a:ln w="762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7173" name="TextBox 1"/>
          <p:cNvSpPr txBox="1">
            <a:spLocks noChangeArrowheads="1"/>
          </p:cNvSpPr>
          <p:nvPr/>
        </p:nvSpPr>
        <p:spPr bwMode="auto">
          <a:xfrm>
            <a:off x="6096000" y="3863975"/>
            <a:ext cx="2438400" cy="2308225"/>
          </a:xfrm>
          <a:prstGeom prst="rect">
            <a:avLst/>
          </a:prstGeom>
          <a:solidFill>
            <a:srgbClr val="3333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r>
              <a:rPr lang="en-US" sz="2400" b="1"/>
              <a:t>Next Generation Science Standards Alignment with  Science Kits</a:t>
            </a:r>
          </a:p>
        </p:txBody>
      </p:sp>
      <p:sp>
        <p:nvSpPr>
          <p:cNvPr id="7174" name="TextBox 8"/>
          <p:cNvSpPr txBox="1">
            <a:spLocks noChangeArrowheads="1"/>
          </p:cNvSpPr>
          <p:nvPr/>
        </p:nvSpPr>
        <p:spPr bwMode="auto">
          <a:xfrm>
            <a:off x="3352800" y="3833813"/>
            <a:ext cx="2438400" cy="2308225"/>
          </a:xfrm>
          <a:prstGeom prst="rect">
            <a:avLst/>
          </a:prstGeom>
          <a:solidFill>
            <a:srgbClr val="3333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endParaRPr lang="en-US" sz="2400" b="1"/>
          </a:p>
          <a:p>
            <a:pPr algn="ctr" eaLnBrk="1" hangingPunct="1"/>
            <a:r>
              <a:rPr lang="en-US" sz="2400" b="1"/>
              <a:t>Deeper Content Training</a:t>
            </a:r>
          </a:p>
          <a:p>
            <a:pPr algn="ctr" eaLnBrk="1" hangingPunct="1"/>
            <a:endParaRPr lang="en-US" sz="2400" b="1"/>
          </a:p>
          <a:p>
            <a:pPr algn="ctr" eaLnBrk="1" hangingPunct="1"/>
            <a:endParaRPr lang="en-US" sz="2400" b="1"/>
          </a:p>
        </p:txBody>
      </p:sp>
      <p:sp>
        <p:nvSpPr>
          <p:cNvPr id="7175" name="TextBox 8"/>
          <p:cNvSpPr txBox="1">
            <a:spLocks noChangeArrowheads="1"/>
          </p:cNvSpPr>
          <p:nvPr/>
        </p:nvSpPr>
        <p:spPr bwMode="auto">
          <a:xfrm>
            <a:off x="609600" y="3833813"/>
            <a:ext cx="2438400" cy="2308225"/>
          </a:xfrm>
          <a:prstGeom prst="rect">
            <a:avLst/>
          </a:prstGeom>
          <a:solidFill>
            <a:srgbClr val="3333FF"/>
          </a:solidFill>
          <a:ln w="9525">
            <a:solidFill>
              <a:schemeClr val="accent1"/>
            </a:solidFill>
            <a:miter lim="800000"/>
            <a:headEnd/>
            <a:tailEnd/>
          </a:ln>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endParaRPr lang="en-US" sz="2400" b="1"/>
          </a:p>
          <a:p>
            <a:pPr algn="ctr" eaLnBrk="1" hangingPunct="1"/>
            <a:r>
              <a:rPr lang="en-US" sz="2400" b="1"/>
              <a:t>Leadership and Presentation Skills</a:t>
            </a:r>
          </a:p>
          <a:p>
            <a:pPr algn="ctr" eaLnBrk="1" hangingPunct="1"/>
            <a:endParaRPr lang="en-US" sz="2400" b="1"/>
          </a:p>
          <a:p>
            <a:pPr algn="ctr" eaLnBrk="1" hangingPunct="1"/>
            <a:endParaRPr lang="en-US" sz="2400" b="1"/>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WordArt 5"/>
          <p:cNvSpPr>
            <a:spLocks noChangeArrowheads="1" noChangeShapeType="1" noTextEdit="1"/>
          </p:cNvSpPr>
          <p:nvPr/>
        </p:nvSpPr>
        <p:spPr bwMode="auto">
          <a:xfrm>
            <a:off x="2743200" y="381000"/>
            <a:ext cx="6172200" cy="1250950"/>
          </a:xfrm>
          <a:prstGeom prst="rect">
            <a:avLst/>
          </a:prstGeom>
          <a:solidFill>
            <a:schemeClr val="accent2"/>
          </a:solidFill>
        </p:spPr>
        <p:txBody>
          <a:bodyPr wrap="none" fromWordArt="1">
            <a:prstTxWarp prst="textPlain">
              <a:avLst>
                <a:gd name="adj" fmla="val 50000"/>
              </a:avLst>
            </a:prstTxWarp>
          </a:bodyPr>
          <a:lstStyle/>
          <a:p>
            <a:pPr algn="ctr"/>
            <a:r>
              <a:rPr lang="en-US" sz="3600" b="1" kern="10" dirty="0">
                <a:ln w="19050">
                  <a:solidFill>
                    <a:srgbClr val="99CCFF"/>
                  </a:solidFill>
                  <a:round/>
                  <a:headEnd/>
                  <a:tailEnd/>
                </a:ln>
                <a:solidFill>
                  <a:srgbClr val="FFFF00"/>
                </a:solidFill>
                <a:effectLst>
                  <a:outerShdw dist="35921" dir="2700000" algn="ctr" rotWithShape="0">
                    <a:srgbClr val="990000">
                      <a:alpha val="74997"/>
                    </a:srgbClr>
                  </a:outerShdw>
                </a:effectLst>
                <a:latin typeface="Times New Roman"/>
                <a:cs typeface="Times New Roman"/>
              </a:rPr>
              <a:t>Commitment &amp; Contributions</a:t>
            </a:r>
          </a:p>
        </p:txBody>
      </p:sp>
      <p:sp>
        <p:nvSpPr>
          <p:cNvPr id="9220" name="Text Box 8"/>
          <p:cNvSpPr txBox="1">
            <a:spLocks noChangeArrowheads="1"/>
          </p:cNvSpPr>
          <p:nvPr/>
        </p:nvSpPr>
        <p:spPr bwMode="auto">
          <a:xfrm>
            <a:off x="365125" y="1474788"/>
            <a:ext cx="8474075" cy="5202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92100" indent="-292100" eaLnBrk="0" hangingPunct="0">
              <a:defRPr>
                <a:solidFill>
                  <a:schemeClr val="tx1"/>
                </a:solidFill>
                <a:latin typeface="Arial" charset="0"/>
                <a:ea typeface="ＭＳ Ｐゴシック" pitchFamily="-107" charset="-128"/>
              </a:defRPr>
            </a:lvl1pPr>
            <a:lvl2pPr marL="742950" indent="-285750" eaLnBrk="0" hangingPunct="0">
              <a:defRPr>
                <a:solidFill>
                  <a:schemeClr val="tx1"/>
                </a:solidFill>
                <a:latin typeface="Arial" charset="0"/>
                <a:ea typeface="ＭＳ Ｐゴシック" pitchFamily="-107" charset="-128"/>
              </a:defRPr>
            </a:lvl2pPr>
            <a:lvl3pPr marL="1143000" indent="-228600" eaLnBrk="0" hangingPunct="0">
              <a:defRPr>
                <a:solidFill>
                  <a:schemeClr val="tx1"/>
                </a:solidFill>
                <a:latin typeface="Arial" charset="0"/>
                <a:ea typeface="ＭＳ Ｐゴシック" pitchFamily="-107" charset="-128"/>
              </a:defRPr>
            </a:lvl3pPr>
            <a:lvl4pPr marL="1600200" indent="-228600" eaLnBrk="0" hangingPunct="0">
              <a:defRPr>
                <a:solidFill>
                  <a:schemeClr val="tx1"/>
                </a:solidFill>
                <a:latin typeface="Arial" charset="0"/>
                <a:ea typeface="ＭＳ Ｐゴシック" pitchFamily="-107" charset="-128"/>
              </a:defRPr>
            </a:lvl4pPr>
            <a:lvl5pPr marL="2057400" indent="-228600" eaLnBrk="0" hangingPunct="0">
              <a:defRPr>
                <a:solidFill>
                  <a:schemeClr val="tx1"/>
                </a:solidFill>
                <a:latin typeface="Arial" charset="0"/>
                <a:ea typeface="ＭＳ Ｐゴシック" pitchFamily="-107"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7"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7"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7"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7" charset="-128"/>
              </a:defRPr>
            </a:lvl9pPr>
          </a:lstStyle>
          <a:p>
            <a:pPr eaLnBrk="1" hangingPunct="1">
              <a:defRPr/>
            </a:pPr>
            <a:endParaRPr lang="en-US" sz="2000" dirty="0" smtClean="0">
              <a:solidFill>
                <a:schemeClr val="bg1"/>
              </a:solidFill>
              <a:latin typeface="Times New Roman" pitchFamily="-107" charset="0"/>
            </a:endParaRPr>
          </a:p>
          <a:p>
            <a:pPr eaLnBrk="1" hangingPunct="1">
              <a:defRPr/>
            </a:pPr>
            <a:r>
              <a:rPr lang="en-US" sz="2400" dirty="0" smtClean="0">
                <a:latin typeface="Arial" pitchFamily="34" charset="0"/>
                <a:cs typeface="Arial" pitchFamily="34" charset="0"/>
              </a:rPr>
              <a:t>As participants in the program, teachers will be required to participate in:</a:t>
            </a:r>
          </a:p>
          <a:p>
            <a:pPr eaLnBrk="1" hangingPunct="1">
              <a:defRPr/>
            </a:pPr>
            <a:endParaRPr lang="en-US" sz="2400" dirty="0" smtClean="0">
              <a:latin typeface="Arial" pitchFamily="34" charset="0"/>
              <a:cs typeface="Arial" pitchFamily="34" charset="0"/>
            </a:endParaRPr>
          </a:p>
          <a:p>
            <a:pPr eaLnBrk="1" hangingPunct="1">
              <a:buFontTx/>
              <a:buChar char="•"/>
              <a:defRPr/>
            </a:pPr>
            <a:r>
              <a:rPr lang="en-US" sz="2400" dirty="0" smtClean="0">
                <a:latin typeface="Arial" pitchFamily="34" charset="0"/>
                <a:cs typeface="Arial" pitchFamily="34" charset="0"/>
              </a:rPr>
              <a:t>Three days of  trainings on the national Next Generation Science Standards and how the Beckman kits are aligned</a:t>
            </a:r>
          </a:p>
          <a:p>
            <a:pPr marL="0" indent="0" eaLnBrk="1" hangingPunct="1">
              <a:defRPr/>
            </a:pPr>
            <a:endParaRPr lang="en-US" sz="2400" dirty="0" smtClean="0">
              <a:latin typeface="Arial" pitchFamily="34" charset="0"/>
              <a:cs typeface="Arial" pitchFamily="34" charset="0"/>
            </a:endParaRPr>
          </a:p>
          <a:p>
            <a:pPr eaLnBrk="1" hangingPunct="1">
              <a:buFontTx/>
              <a:buChar char="•"/>
              <a:defRPr/>
            </a:pPr>
            <a:r>
              <a:rPr lang="en-US" sz="2400" dirty="0" smtClean="0">
                <a:latin typeface="Arial" pitchFamily="34" charset="0"/>
                <a:cs typeface="Arial" pitchFamily="34" charset="0"/>
              </a:rPr>
              <a:t>Bi-monthly Science Leadership Trainings/Meetings </a:t>
            </a:r>
          </a:p>
          <a:p>
            <a:pPr eaLnBrk="1" hangingPunct="1">
              <a:buFontTx/>
              <a:buChar char="•"/>
              <a:defRPr/>
            </a:pPr>
            <a:endParaRPr lang="en-US" sz="2400" dirty="0" smtClean="0">
              <a:latin typeface="Arial" pitchFamily="34" charset="0"/>
              <a:cs typeface="Arial" pitchFamily="34" charset="0"/>
            </a:endParaRPr>
          </a:p>
          <a:p>
            <a:pPr eaLnBrk="1" hangingPunct="1">
              <a:buFontTx/>
              <a:buChar char="•"/>
              <a:defRPr/>
            </a:pPr>
            <a:r>
              <a:rPr lang="en-US" sz="2400" dirty="0" smtClean="0">
                <a:latin typeface="Arial" pitchFamily="34" charset="0"/>
                <a:cs typeface="Arial" pitchFamily="34" charset="0"/>
              </a:rPr>
              <a:t>Provide at least 1 aligned kit-based trainings  in their District or other local districts throughout the county. </a:t>
            </a:r>
          </a:p>
          <a:p>
            <a:pPr eaLnBrk="1" hangingPunct="1">
              <a:buFontTx/>
              <a:buChar char="•"/>
              <a:defRPr/>
            </a:pPr>
            <a:endParaRPr lang="en-US" sz="2400" dirty="0" smtClean="0">
              <a:latin typeface="Arial" pitchFamily="34" charset="0"/>
              <a:cs typeface="Arial" pitchFamily="34" charset="0"/>
            </a:endParaRPr>
          </a:p>
          <a:p>
            <a:pPr eaLnBrk="1" hangingPunct="1">
              <a:buFontTx/>
              <a:buChar char="•"/>
              <a:defRPr/>
            </a:pPr>
            <a:r>
              <a:rPr lang="en-US" sz="2400" dirty="0" smtClean="0">
                <a:latin typeface="Arial" pitchFamily="34" charset="0"/>
                <a:cs typeface="Arial" pitchFamily="34" charset="0"/>
              </a:rPr>
              <a:t>Attend and present at local conferences and/or National Academies Convocation as needed</a:t>
            </a:r>
          </a:p>
        </p:txBody>
      </p:sp>
      <p:pic>
        <p:nvPicPr>
          <p:cNvPr id="8196" name="Picture 4"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6713" y="381000"/>
            <a:ext cx="2147887" cy="1250950"/>
          </a:xfrm>
          <a:prstGeom prst="rect">
            <a:avLst/>
          </a:prstGeom>
          <a:noFill/>
          <a:ln w="762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WordArt 5"/>
          <p:cNvSpPr>
            <a:spLocks noChangeArrowheads="1" noChangeShapeType="1" noTextEdit="1"/>
          </p:cNvSpPr>
          <p:nvPr/>
        </p:nvSpPr>
        <p:spPr bwMode="auto">
          <a:xfrm>
            <a:off x="2895600" y="381000"/>
            <a:ext cx="5486400" cy="1066800"/>
          </a:xfrm>
          <a:prstGeom prst="rect">
            <a:avLst/>
          </a:prstGeom>
          <a:solidFill>
            <a:schemeClr val="accent2"/>
          </a:solidFill>
        </p:spPr>
        <p:txBody>
          <a:bodyPr wrap="none" fromWordArt="1">
            <a:prstTxWarp prst="textPlain">
              <a:avLst>
                <a:gd name="adj" fmla="val 50000"/>
              </a:avLst>
            </a:prstTxWarp>
          </a:bodyPr>
          <a:lstStyle/>
          <a:p>
            <a:pPr algn="ctr"/>
            <a:r>
              <a:rPr lang="en-US" sz="3600" b="1" kern="10" dirty="0">
                <a:ln w="19050">
                  <a:solidFill>
                    <a:srgbClr val="99CCFF"/>
                  </a:solidFill>
                  <a:round/>
                  <a:headEnd/>
                  <a:tailEnd/>
                </a:ln>
                <a:solidFill>
                  <a:srgbClr val="FFFF00"/>
                </a:solidFill>
                <a:effectLst>
                  <a:outerShdw dist="35921" dir="2700000" algn="ctr" rotWithShape="0">
                    <a:srgbClr val="990000">
                      <a:alpha val="74997"/>
                    </a:srgbClr>
                  </a:outerShdw>
                </a:effectLst>
                <a:latin typeface="Times New Roman"/>
                <a:cs typeface="Times New Roman"/>
              </a:rPr>
              <a:t>Timeline</a:t>
            </a:r>
          </a:p>
        </p:txBody>
      </p:sp>
      <p:sp>
        <p:nvSpPr>
          <p:cNvPr id="9219" name="Text Box 7"/>
          <p:cNvSpPr txBox="1">
            <a:spLocks noChangeArrowheads="1"/>
          </p:cNvSpPr>
          <p:nvPr/>
        </p:nvSpPr>
        <p:spPr bwMode="auto">
          <a:xfrm>
            <a:off x="288925" y="1676400"/>
            <a:ext cx="8702675" cy="509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endParaRPr lang="en-US" sz="900" b="1">
              <a:solidFill>
                <a:schemeClr val="bg1"/>
              </a:solidFill>
            </a:endParaRPr>
          </a:p>
          <a:p>
            <a:endParaRPr lang="en-US" sz="2000" b="1"/>
          </a:p>
          <a:p>
            <a:r>
              <a:rPr lang="en-US" sz="2000" b="1"/>
              <a:t>Conferences/Training </a:t>
            </a:r>
            <a:r>
              <a:rPr lang="en-US" sz="2000" b="1">
                <a:solidFill>
                  <a:srgbClr val="FFFF00"/>
                </a:solidFill>
              </a:rPr>
              <a:t>Sessions (See page 3)</a:t>
            </a:r>
          </a:p>
          <a:p>
            <a:endParaRPr lang="en-US" sz="900">
              <a:solidFill>
                <a:schemeClr val="bg1"/>
              </a:solidFill>
            </a:endParaRPr>
          </a:p>
          <a:p>
            <a:r>
              <a:rPr lang="en-US" sz="2000"/>
              <a:t>Day 1: Overview of the NGS Standards with all their components and how it supports the Beckman@Science, inquiry-based instruction. </a:t>
            </a:r>
          </a:p>
          <a:p>
            <a:endParaRPr lang="en-US" sz="900"/>
          </a:p>
          <a:p>
            <a:r>
              <a:rPr lang="en-US" sz="2000"/>
              <a:t>Day 2: Bloom's Taxonomy and Questioning Strategies to achieve high levels of teaching and student's depth of understanding.</a:t>
            </a:r>
          </a:p>
          <a:p>
            <a:endParaRPr lang="en-US" sz="900"/>
          </a:p>
          <a:p>
            <a:r>
              <a:rPr lang="en-US" sz="2000"/>
              <a:t>Day 3:  Key components of STEM, project based learning and design and connections to NGSS and existing science resources.</a:t>
            </a:r>
          </a:p>
          <a:p>
            <a:r>
              <a:rPr lang="en-US" sz="2000" b="1"/>
              <a:t> </a:t>
            </a:r>
            <a:endParaRPr lang="en-US" sz="900"/>
          </a:p>
          <a:p>
            <a:r>
              <a:rPr lang="en-US" sz="2000" b="1"/>
              <a:t>Afterschool Meetings and School Visits   </a:t>
            </a:r>
          </a:p>
          <a:p>
            <a:endParaRPr lang="en-US" sz="900"/>
          </a:p>
          <a:p>
            <a:r>
              <a:rPr lang="en-US" sz="2000"/>
              <a:t>Bi-monthly afterschool sessions to re-align science kit with the new NGS Standards and developing one STEM project to embed into each strand of science.</a:t>
            </a:r>
          </a:p>
          <a:p>
            <a:r>
              <a:rPr lang="en-US" sz="2000">
                <a:solidFill>
                  <a:schemeClr val="bg1"/>
                </a:solidFill>
              </a:rPr>
              <a:t> </a:t>
            </a:r>
          </a:p>
        </p:txBody>
      </p:sp>
      <p:pic>
        <p:nvPicPr>
          <p:cNvPr id="9220" name="Picture 4"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381000"/>
            <a:ext cx="2147888" cy="1250950"/>
          </a:xfrm>
          <a:prstGeom prst="rect">
            <a:avLst/>
          </a:prstGeom>
          <a:noFill/>
          <a:ln w="76200">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9221"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1422400"/>
            <a:ext cx="3335338" cy="1560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WordArt 5"/>
          <p:cNvSpPr>
            <a:spLocks noChangeArrowheads="1" noChangeShapeType="1" noTextEdit="1"/>
          </p:cNvSpPr>
          <p:nvPr/>
        </p:nvSpPr>
        <p:spPr bwMode="auto">
          <a:xfrm>
            <a:off x="2895600" y="381000"/>
            <a:ext cx="5486400" cy="1066800"/>
          </a:xfrm>
          <a:prstGeom prst="rect">
            <a:avLst/>
          </a:prstGeom>
          <a:solidFill>
            <a:schemeClr val="accent2"/>
          </a:solidFill>
        </p:spPr>
        <p:txBody>
          <a:bodyPr wrap="none" fromWordArt="1">
            <a:prstTxWarp prst="textPlain">
              <a:avLst>
                <a:gd name="adj" fmla="val 50000"/>
              </a:avLst>
            </a:prstTxWarp>
          </a:bodyPr>
          <a:lstStyle/>
          <a:p>
            <a:pPr algn="ctr"/>
            <a:r>
              <a:rPr lang="en-US" sz="3600" b="1" kern="10" dirty="0">
                <a:ln w="19050">
                  <a:solidFill>
                    <a:srgbClr val="99CCFF"/>
                  </a:solidFill>
                  <a:round/>
                  <a:headEnd/>
                  <a:tailEnd/>
                </a:ln>
                <a:solidFill>
                  <a:srgbClr val="FFFF00"/>
                </a:solidFill>
                <a:effectLst>
                  <a:outerShdw dist="35921" dir="2700000" algn="ctr" rotWithShape="0">
                    <a:srgbClr val="990000">
                      <a:alpha val="74997"/>
                    </a:srgbClr>
                  </a:outerShdw>
                </a:effectLst>
                <a:latin typeface="Times New Roman"/>
                <a:cs typeface="Times New Roman"/>
              </a:rPr>
              <a:t>Timeline</a:t>
            </a:r>
          </a:p>
        </p:txBody>
      </p:sp>
      <p:sp>
        <p:nvSpPr>
          <p:cNvPr id="10243" name="Text Box 7"/>
          <p:cNvSpPr txBox="1">
            <a:spLocks noChangeArrowheads="1"/>
          </p:cNvSpPr>
          <p:nvPr/>
        </p:nvSpPr>
        <p:spPr bwMode="auto">
          <a:xfrm>
            <a:off x="288925" y="2000250"/>
            <a:ext cx="8702675"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r>
              <a:rPr lang="en-US" sz="2000" b="1"/>
              <a:t>July – August 2013:  Summer Institute</a:t>
            </a:r>
            <a:endParaRPr lang="en-US" sz="2000"/>
          </a:p>
          <a:p>
            <a:r>
              <a:rPr lang="en-US" sz="2000" b="1"/>
              <a:t> </a:t>
            </a:r>
            <a:endParaRPr lang="en-US" sz="900"/>
          </a:p>
          <a:p>
            <a:r>
              <a:rPr lang="en-US" sz="2000"/>
              <a:t>Day 1:  Refine the process for re-aligning the two remaining kits at each grade level, with the NGS Standards and a STEM project. Select next kits to align.</a:t>
            </a:r>
          </a:p>
          <a:p>
            <a:r>
              <a:rPr lang="en-US" sz="2000"/>
              <a:t>Day 2:  Develop a comprehensive pacing guide for the newly-aligned, Beckman kit to integrate all science resources.</a:t>
            </a:r>
          </a:p>
          <a:p>
            <a:r>
              <a:rPr lang="en-US" sz="2000"/>
              <a:t>Day 3:  Create presentations for school boards, parents and community members</a:t>
            </a:r>
          </a:p>
          <a:p>
            <a:endParaRPr lang="en-US" sz="2000" b="1"/>
          </a:p>
          <a:p>
            <a:r>
              <a:rPr lang="en-US" sz="2000" b="1"/>
              <a:t>September 2013 – June 2014:  Academic Year </a:t>
            </a:r>
            <a:endParaRPr lang="en-US" sz="2000"/>
          </a:p>
          <a:p>
            <a:r>
              <a:rPr lang="en-US" sz="2000" b="1"/>
              <a:t> </a:t>
            </a:r>
            <a:endParaRPr lang="en-US" sz="2000"/>
          </a:p>
          <a:p>
            <a:r>
              <a:rPr lang="en-US" sz="2000"/>
              <a:t>Bi-monthly after-school meetings to finalize alignment of all science materials and present new units to teachers </a:t>
            </a:r>
          </a:p>
        </p:txBody>
      </p:sp>
      <p:pic>
        <p:nvPicPr>
          <p:cNvPr id="10244" name="Picture 4"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381000"/>
            <a:ext cx="2147888" cy="1250950"/>
          </a:xfrm>
          <a:prstGeom prst="rect">
            <a:avLst/>
          </a:prstGeom>
          <a:noFill/>
          <a:ln w="762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0245" name="TextBox 5"/>
          <p:cNvSpPr txBox="1">
            <a:spLocks noChangeArrowheads="1"/>
          </p:cNvSpPr>
          <p:nvPr/>
        </p:nvSpPr>
        <p:spPr bwMode="auto">
          <a:xfrm>
            <a:off x="6248400" y="1716088"/>
            <a:ext cx="2362200" cy="646112"/>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r>
              <a:rPr lang="en-US" sz="3600" b="1">
                <a:solidFill>
                  <a:srgbClr val="FFFF00"/>
                </a:solidFill>
              </a:rPr>
              <a:t>Year 2</a:t>
            </a:r>
          </a:p>
        </p:txBody>
      </p:sp>
      <p:sp>
        <p:nvSpPr>
          <p:cNvPr id="2" name="Rectangle 1"/>
          <p:cNvSpPr/>
          <p:nvPr/>
        </p:nvSpPr>
        <p:spPr>
          <a:xfrm>
            <a:off x="5486401" y="1577003"/>
            <a:ext cx="2685351" cy="923330"/>
          </a:xfrm>
          <a:prstGeom prst="rect">
            <a:avLst/>
          </a:prstGeom>
          <a:noFill/>
        </p:spPr>
        <p:txBody>
          <a:bodyPr wrap="none">
            <a:spAutoFit/>
          </a:bodyPr>
          <a:lstStyle/>
          <a:p>
            <a:pPr algn="ctr">
              <a:defRPr/>
            </a:pPr>
            <a:r>
              <a:rPr lang="en-US"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a typeface="ＭＳ Ｐゴシック" pitchFamily="-107" charset="-128"/>
              </a:rPr>
              <a:t>Year 2</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1409</TotalTime>
  <Words>711</Words>
  <Application>Microsoft Office PowerPoint</Application>
  <PresentationFormat>On-screen Show (4:3)</PresentationFormat>
  <Paragraphs>125</Paragraphs>
  <Slides>13</Slides>
  <Notes>4</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OCDE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Michael Horton</dc:creator>
  <cp:lastModifiedBy>Lauren Vu-Tran</cp:lastModifiedBy>
  <cp:revision>91</cp:revision>
  <dcterms:created xsi:type="dcterms:W3CDTF">2012-05-04T05:06:41Z</dcterms:created>
  <dcterms:modified xsi:type="dcterms:W3CDTF">2012-08-31T20:18:30Z</dcterms:modified>
</cp:coreProperties>
</file>